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69E70-8FCD-A13C-2847-35DB23989C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D5875-161A-74D8-886C-E63414BD8D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21B55-302D-62EA-EB7D-A2B8DAB54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5D0DC-7723-4C86-853D-9ED386973310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AB664-C677-DBBC-6D1B-0497C5060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8C941-07E2-CA19-608A-6DC192482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F7C06-BC9B-46B9-A482-8586E2D39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3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CE76B-2352-9EB4-DC9B-2130AD33E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29B594-B390-B545-93CB-A0652AA0A3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45D52-CB4D-16FE-FAAF-919D7C676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5D0DC-7723-4C86-853D-9ED386973310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4C262-89F1-ED1B-0D67-B65451D01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97D98-1986-1761-7DE9-031372C60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F7C06-BC9B-46B9-A482-8586E2D39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23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F47829-C6AA-B518-3371-F387CD40D4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681E9C-6351-0DC7-4F68-B50BC1D045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CB491-F7B1-4913-4751-EF5B5F8FD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5D0DC-7723-4C86-853D-9ED386973310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B2E59-9FDB-0640-CAD7-52CF6278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F3E41-52FE-5536-0C30-2B830D1AA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F7C06-BC9B-46B9-A482-8586E2D39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40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0C00E-9952-43F8-2E99-FCF10F0EA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9B2B0-ABFE-DD1C-9277-B23C5216C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7583D-946E-D97F-93F7-87CD89E3E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5D0DC-7723-4C86-853D-9ED386973310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9D36B-5222-E850-8950-944209107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EEEA8-E12B-F3AF-7C03-5CF4C8BF6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F7C06-BC9B-46B9-A482-8586E2D39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68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B55CF-157A-15EA-CC13-326693B75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31B967-3F7B-BAA9-BEAA-C8B459498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581D2-36C0-D321-3A70-B91E937A0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5D0DC-7723-4C86-853D-9ED386973310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07FA7-0354-757D-B4A7-1CF783C31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5E020-D9A7-E611-4E29-2C0132C40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F7C06-BC9B-46B9-A482-8586E2D39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65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58794-FBA6-0777-DDE8-48AE3DDAE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820A7-2B26-0DE6-C508-CD6E01AD96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118B82-B8AA-9D2E-5D92-073E4CCA90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D74107-42DD-9F78-071E-A920507D0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5D0DC-7723-4C86-853D-9ED386973310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F09D88-6BC6-CA42-84D9-0A5A85270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90F624-21F1-AFEB-BB66-9D528CB58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F7C06-BC9B-46B9-A482-8586E2D39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24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CB978-A0F2-E650-34A3-15BC44671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DF65E-C2EB-24E5-F45A-525642069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16B24-F4D1-8881-8337-D1BF84D41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217570-DDE3-5698-8117-F6427ADD42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A7275F-50D0-43AF-9589-DFA0142E76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09B07C-C4D5-DB12-F65F-FAAF2C19D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5D0DC-7723-4C86-853D-9ED386973310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E957E9-7A12-FC4E-06E5-140393303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2E69FF-8C0B-1DA3-31AC-95BEE4333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F7C06-BC9B-46B9-A482-8586E2D39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66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87062-BA5A-7BDD-6A5D-B30638C8B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294C8B-D3AF-EBC3-97AE-D0251E6EB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5D0DC-7723-4C86-853D-9ED386973310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5A8262-A26E-59EC-8DCD-A64EAC86B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E1887-FE7F-A439-F28B-9A5406D8B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F7C06-BC9B-46B9-A482-8586E2D39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427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C82743-6FDC-43BC-1DE4-56C703E5E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5D0DC-7723-4C86-853D-9ED386973310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C6C101-20E1-27D5-12B9-C62B46D7F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BCF4C-BAE1-DAAB-6A82-7A15C8AD4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F7C06-BC9B-46B9-A482-8586E2D39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92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F0ECF-10AD-40DB-1950-BB52EA73E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81F47-932A-76EE-EC27-679648457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C4F31-AB66-F487-7EE7-0CE89A90FF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206454-3BCB-BB66-24DD-DB629A857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5D0DC-7723-4C86-853D-9ED386973310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C5666B-2906-8B31-9DF8-3B986D3E3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FE5EE9-3520-39A5-9000-FF59F6201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F7C06-BC9B-46B9-A482-8586E2D39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18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CFB80-75E0-7DDC-0387-AF0D41FE4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E1DF89-25EE-F5B5-20D0-B8852BC159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B8514-CBD2-BC74-22AB-2A9485B91B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244DD8-30CA-F0E8-7940-F2FF4CE60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5D0DC-7723-4C86-853D-9ED386973310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1AC5B0-C3AF-1D51-7706-7BD339A68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8FB256-FD96-C0C1-AE27-DF5B2C10F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F7C06-BC9B-46B9-A482-8586E2D39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97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5DFDCA-BBC6-88F5-707C-E41A663FA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51DE27-CC72-8F91-EA59-14B0DD3035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F7B01-24CF-2197-6916-704C06F7E3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05D0DC-7723-4C86-853D-9ED386973310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B6605-0061-3BA7-AB34-4E6E12565C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9187A-4D34-91B7-3118-192C10F47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9F7C06-BC9B-46B9-A482-8586E2D39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928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64B68-2FB6-AE0E-A9F5-11FCF4142E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783" y="403563"/>
            <a:ext cx="10752434" cy="3106732"/>
          </a:xfrm>
        </p:spPr>
        <p:txBody>
          <a:bodyPr anchor="b">
            <a:norm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Palatino Linotype" panose="02040502050505030304" pitchFamily="18" charset="0"/>
              </a:rPr>
              <a:t>MANUFACTURED &amp; MODULAR HOUSING</a:t>
            </a:r>
            <a:r>
              <a:rPr lang="en-US" sz="4800" dirty="0">
                <a:latin typeface="Palatino Linotype" panose="02040502050505030304" pitchFamily="18" charset="0"/>
              </a:rPr>
              <a:t>: </a:t>
            </a:r>
            <a:r>
              <a:rPr lang="en-US" sz="4000" b="1" i="1" dirty="0">
                <a:latin typeface="Palatino Linotype" panose="02040502050505030304" pitchFamily="18" charset="0"/>
              </a:rPr>
              <a:t>QUALITY, AFFORDABILITY, ENERGY EFFICIENCY</a:t>
            </a:r>
            <a:endParaRPr lang="en-US" sz="4000" b="1" i="1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8D8968-872B-203B-3000-A4C4082340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12781" y="5016925"/>
            <a:ext cx="8144539" cy="15170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Bahnschrift" panose="020B0502040204020203" pitchFamily="34" charset="0"/>
              </a:rPr>
              <a:t>Suburban Collection Showplace</a:t>
            </a:r>
          </a:p>
          <a:p>
            <a:r>
              <a:rPr lang="en-US" dirty="0">
                <a:solidFill>
                  <a:srgbClr val="FFFFFF"/>
                </a:solidFill>
                <a:latin typeface="Bahnschrift" panose="020B0502040204020203" pitchFamily="34" charset="0"/>
              </a:rPr>
              <a:t>Novi, MI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9714E067-EA1B-D9D7-6ECF-53D3C6723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88" y="4592463"/>
            <a:ext cx="2749663" cy="167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42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room with several walls and a few metal poles&#10;&#10;AI-generated content may be incorrect.">
            <a:extLst>
              <a:ext uri="{FF2B5EF4-FFF2-40B4-BE49-F238E27FC236}">
                <a16:creationId xmlns:a16="http://schemas.microsoft.com/office/drawing/2014/main" id="{C605E282-03B5-BB21-F882-3546E0CBC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03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erson working on a pipe&#10;&#10;AI-generated content may be incorrect.">
            <a:extLst>
              <a:ext uri="{FF2B5EF4-FFF2-40B4-BE49-F238E27FC236}">
                <a16:creationId xmlns:a16="http://schemas.microsoft.com/office/drawing/2014/main" id="{A109AEBF-2EEE-1B30-E926-BE7F4D9ACB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99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men working in a factory&#10;&#10;AI-generated content may be incorrect.">
            <a:extLst>
              <a:ext uri="{FF2B5EF4-FFF2-40B4-BE49-F238E27FC236}">
                <a16:creationId xmlns:a16="http://schemas.microsoft.com/office/drawing/2014/main" id="{22E36595-D6E8-ADD4-5FD2-1440683CF3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8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large room with a large wall&#10;&#10;AI-generated content may be incorrect.">
            <a:extLst>
              <a:ext uri="{FF2B5EF4-FFF2-40B4-BE49-F238E27FC236}">
                <a16:creationId xmlns:a16="http://schemas.microsoft.com/office/drawing/2014/main" id="{13B19FDD-28C3-529C-FA96-19981DC0AC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26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in a yellow hard hat working on a large white building&#10;&#10;AI-generated content may be incorrect.">
            <a:extLst>
              <a:ext uri="{FF2B5EF4-FFF2-40B4-BE49-F238E27FC236}">
                <a16:creationId xmlns:a16="http://schemas.microsoft.com/office/drawing/2014/main" id="{CAF141DA-BD7B-F9FA-DD38-AD203182CE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34" r="1" b="23739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55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room with a window and a window frame&#10;&#10;AI-generated content may be incorrect.">
            <a:extLst>
              <a:ext uri="{FF2B5EF4-FFF2-40B4-BE49-F238E27FC236}">
                <a16:creationId xmlns:a16="http://schemas.microsoft.com/office/drawing/2014/main" id="{6429B1F8-3664-E748-DD91-C3346BA3A9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1" r="-2" b="5023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33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large warehouse with yellow metal structures&#10;&#10;AI-generated content may be incorrect.">
            <a:extLst>
              <a:ext uri="{FF2B5EF4-FFF2-40B4-BE49-F238E27FC236}">
                <a16:creationId xmlns:a16="http://schemas.microsoft.com/office/drawing/2014/main" id="{52598ABD-B3F5-CAA1-BB5C-4DA91696E9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6" r="-2" b="-2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556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rane lifting a house&#10;&#10;AI-generated content may be incorrect.">
            <a:extLst>
              <a:ext uri="{FF2B5EF4-FFF2-40B4-BE49-F238E27FC236}">
                <a16:creationId xmlns:a16="http://schemas.microsoft.com/office/drawing/2014/main" id="{572A9750-5522-BAD8-DC3E-362110B005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1" r="-2" b="-2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70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rane lifting a house&#10;&#10;AI-generated content may be incorrect.">
            <a:extLst>
              <a:ext uri="{FF2B5EF4-FFF2-40B4-BE49-F238E27FC236}">
                <a16:creationId xmlns:a16="http://schemas.microsoft.com/office/drawing/2014/main" id="{6B3E83EC-2DB8-2BFE-4EEC-159E6AE33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1" r="-2" b="-2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74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rane lifting a house&#10;&#10;AI-generated content may be incorrect.">
            <a:extLst>
              <a:ext uri="{FF2B5EF4-FFF2-40B4-BE49-F238E27FC236}">
                <a16:creationId xmlns:a16="http://schemas.microsoft.com/office/drawing/2014/main" id="{510C57AB-30DA-9463-9017-A6275B100A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5" r="-2" b="3534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49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2528B-DAF0-0A51-17D5-C7019EBB1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07F7A-DC23-5C0B-6218-C5F4AE04A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355" y="1113576"/>
            <a:ext cx="10752434" cy="2439382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3600" dirty="0">
                <a:latin typeface="Palatino Linotype" panose="02040502050505030304" pitchFamily="18" charset="0"/>
              </a:rPr>
            </a:br>
            <a:br>
              <a:rPr lang="en-US" sz="3600" dirty="0">
                <a:latin typeface="Palatino Linotype" panose="02040502050505030304" pitchFamily="18" charset="0"/>
              </a:rPr>
            </a:br>
            <a:r>
              <a:rPr lang="en-US" sz="3600" dirty="0">
                <a:latin typeface="Palatino Linotype" panose="02040502050505030304" pitchFamily="18" charset="0"/>
              </a:rPr>
              <a:t>John D. Lindley, President &amp; CEO</a:t>
            </a:r>
            <a:br>
              <a:rPr lang="en-US" sz="3600" dirty="0">
                <a:latin typeface="Palatino Linotype" panose="02040502050505030304" pitchFamily="18" charset="0"/>
              </a:rPr>
            </a:br>
            <a:r>
              <a:rPr lang="en-US" sz="3600" dirty="0">
                <a:latin typeface="Palatino Linotype" panose="02040502050505030304" pitchFamily="18" charset="0"/>
              </a:rPr>
              <a:t>Michigan Manufactured Housing Association</a:t>
            </a:r>
            <a:br>
              <a:rPr lang="en-US" sz="3600" dirty="0">
                <a:latin typeface="Palatino Linotype" panose="02040502050505030304" pitchFamily="18" charset="0"/>
              </a:rPr>
            </a:br>
            <a:endParaRPr lang="en-US" sz="3600" dirty="0">
              <a:latin typeface="Palatino Linotype" panose="0204050205050503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B3E4CB-17A4-611B-BD2F-7EE2D9E12B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8744" y="5187046"/>
            <a:ext cx="8144539" cy="15170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Bahnschrift" panose="020B0502040204020203" pitchFamily="34" charset="0"/>
              </a:rPr>
              <a:t>Suburban Collection Showplace</a:t>
            </a:r>
          </a:p>
          <a:p>
            <a:r>
              <a:rPr lang="en-US" dirty="0">
                <a:solidFill>
                  <a:srgbClr val="FFFFFF"/>
                </a:solidFill>
                <a:latin typeface="Bahnschrift" panose="020B0502040204020203" pitchFamily="34" charset="0"/>
              </a:rPr>
              <a:t>Novi, MI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A4F916A-7ABF-AB02-48F0-BD6A2FC7C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55" y="4796639"/>
            <a:ext cx="2749663" cy="167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19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tanding next to a construction site&#10;&#10;AI-generated content may be incorrect.">
            <a:extLst>
              <a:ext uri="{FF2B5EF4-FFF2-40B4-BE49-F238E27FC236}">
                <a16:creationId xmlns:a16="http://schemas.microsoft.com/office/drawing/2014/main" id="{9F010F98-891B-B94F-49E6-624B9D17B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9" r="-2" b="18571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53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tanding next to a building&#10;&#10;AI-generated content may be incorrect.">
            <a:extLst>
              <a:ext uri="{FF2B5EF4-FFF2-40B4-BE49-F238E27FC236}">
                <a16:creationId xmlns:a16="http://schemas.microsoft.com/office/drawing/2014/main" id="{B4469286-68D4-8BA8-5AF5-41E25B045B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9" r="-2" b="13710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51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house under construction with trees in the background&#10;&#10;AI-generated content may be incorrect.">
            <a:extLst>
              <a:ext uri="{FF2B5EF4-FFF2-40B4-BE49-F238E27FC236}">
                <a16:creationId xmlns:a16="http://schemas.microsoft.com/office/drawing/2014/main" id="{EC854405-A3C5-0F4B-C151-4E32F721E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7" r="-2" b="19943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020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house with a garage and a driveway&#10;&#10;AI-generated content may be incorrect.">
            <a:extLst>
              <a:ext uri="{FF2B5EF4-FFF2-40B4-BE49-F238E27FC236}">
                <a16:creationId xmlns:a16="http://schemas.microsoft.com/office/drawing/2014/main" id="{E9AA60D0-9980-6E7A-5183-B66D8238C1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3" r="-2" b="11682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48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house with a garage and a porch&#10;&#10;AI-generated content may be incorrect.">
            <a:extLst>
              <a:ext uri="{FF2B5EF4-FFF2-40B4-BE49-F238E27FC236}">
                <a16:creationId xmlns:a16="http://schemas.microsoft.com/office/drawing/2014/main" id="{44648855-5B80-AC41-1BE5-08378F2AD1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6" r="-2" b="-2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46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037AD-5606-88A5-3F80-EC489E346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9583"/>
          </a:xfrm>
        </p:spPr>
        <p:txBody>
          <a:bodyPr>
            <a:normAutofit/>
          </a:bodyPr>
          <a:lstStyle/>
          <a:p>
            <a:r>
              <a:rPr lang="en-US" sz="3600" dirty="0"/>
              <a:t>Energy Efficiency</a:t>
            </a:r>
          </a:p>
        </p:txBody>
      </p:sp>
      <p:pic>
        <p:nvPicPr>
          <p:cNvPr id="5" name="Content Placeholder 4" descr="A house with a roof being built&#10;&#10;AI-generated content may be incorrect.">
            <a:extLst>
              <a:ext uri="{FF2B5EF4-FFF2-40B4-BE49-F238E27FC236}">
                <a16:creationId xmlns:a16="http://schemas.microsoft.com/office/drawing/2014/main" id="{C4859FFE-B903-8769-CDBD-466CAACB8A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735" y="1039938"/>
            <a:ext cx="7038753" cy="5440567"/>
          </a:xfrm>
        </p:spPr>
      </p:pic>
    </p:spTree>
    <p:extLst>
      <p:ext uri="{BB962C8B-B14F-4D97-AF65-F5344CB8AC3E}">
        <p14:creationId xmlns:p14="http://schemas.microsoft.com/office/powerpoint/2010/main" val="32587503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aerial view of a neighborhood&#10;&#10;AI-generated content may be incorrect.">
            <a:extLst>
              <a:ext uri="{FF2B5EF4-FFF2-40B4-BE49-F238E27FC236}">
                <a16:creationId xmlns:a16="http://schemas.microsoft.com/office/drawing/2014/main" id="{D810ABF7-D065-2785-92C9-B38756A436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011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036C0-FFC7-84FF-2DD3-568F4908E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3CFD0-1F28-92B6-7174-DD3CF31E6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783" y="403563"/>
            <a:ext cx="10752434" cy="3106732"/>
          </a:xfrm>
        </p:spPr>
        <p:txBody>
          <a:bodyPr anchor="b">
            <a:norm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Palatino Linotype" panose="02040502050505030304" pitchFamily="18" charset="0"/>
              </a:rPr>
              <a:t>MANUFACTURED &amp; MODULAR HOUSING</a:t>
            </a:r>
            <a:r>
              <a:rPr lang="en-US" sz="4800" dirty="0">
                <a:latin typeface="Palatino Linotype" panose="02040502050505030304" pitchFamily="18" charset="0"/>
              </a:rPr>
              <a:t>: </a:t>
            </a:r>
            <a:r>
              <a:rPr lang="en-US" sz="4000" b="1" i="1" dirty="0">
                <a:latin typeface="Palatino Linotype" panose="02040502050505030304" pitchFamily="18" charset="0"/>
              </a:rPr>
              <a:t>QUALITY, AFFORDABILITY, ENERGY EFFICIENCY</a:t>
            </a:r>
            <a:br>
              <a:rPr lang="en-US" sz="4000" b="1" i="1" dirty="0">
                <a:latin typeface="Palatino Linotype" panose="02040502050505030304" pitchFamily="18" charset="0"/>
              </a:rPr>
            </a:br>
            <a:br>
              <a:rPr lang="en-US" sz="4000" b="1" i="1" dirty="0">
                <a:latin typeface="Palatino Linotype" panose="02040502050505030304" pitchFamily="18" charset="0"/>
              </a:rPr>
            </a:br>
            <a:r>
              <a:rPr lang="en-US" sz="4000" b="1" u="sng" dirty="0">
                <a:latin typeface="Palatino Linotype" panose="02040502050505030304" pitchFamily="18" charset="0"/>
              </a:rPr>
              <a:t>THANK YOU!</a:t>
            </a:r>
            <a:endParaRPr lang="en-US" sz="4000" b="1" u="sng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658239-5E9F-830A-9B17-BF67B318B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12781" y="5016925"/>
            <a:ext cx="8144539" cy="15170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Bahnschrift" panose="020B0502040204020203" pitchFamily="34" charset="0"/>
              </a:rPr>
              <a:t>Suburban Collection Showplace</a:t>
            </a:r>
          </a:p>
          <a:p>
            <a:r>
              <a:rPr lang="en-US" dirty="0">
                <a:solidFill>
                  <a:srgbClr val="FFFFFF"/>
                </a:solidFill>
                <a:latin typeface="Bahnschrift" panose="020B0502040204020203" pitchFamily="34" charset="0"/>
              </a:rPr>
              <a:t>, MI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1CB78EA6-D7B8-477F-CF69-2AEDF4C70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88" y="4592463"/>
            <a:ext cx="2749663" cy="167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42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B8B13-4F10-9482-A882-5CFA7E917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F5B7FFA-8261-B1C5-1E19-BD2482EFB2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84073" y="5495528"/>
            <a:ext cx="8144539" cy="1092626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FFFF"/>
                </a:solidFill>
                <a:latin typeface="Bahnschrift" panose="020B0502040204020203" pitchFamily="34" charset="0"/>
              </a:rPr>
              <a:t>Suburban Collection Showplace</a:t>
            </a:r>
          </a:p>
          <a:p>
            <a:r>
              <a:rPr lang="en-US" b="1" i="1" dirty="0">
                <a:latin typeface="Palatino Linotype" panose="02040502050505030304" pitchFamily="18" charset="0"/>
              </a:rPr>
              <a:t>BUILDING MICHIGAN COMMUNITIES CONFERENCE </a:t>
            </a:r>
            <a:r>
              <a:rPr lang="en-US" dirty="0">
                <a:solidFill>
                  <a:srgbClr val="FFFFFF"/>
                </a:solidFill>
                <a:latin typeface="Bahnschrift" panose="020B0502040204020203" pitchFamily="34" charset="0"/>
              </a:rPr>
              <a:t>Novi, MI</a:t>
            </a:r>
          </a:p>
        </p:txBody>
      </p:sp>
      <p:pic>
        <p:nvPicPr>
          <p:cNvPr id="6" name="Picture 5" descr="A house with a porch and a driveway&#10;&#10;AI-generated content may be incorrect.">
            <a:extLst>
              <a:ext uri="{FF2B5EF4-FFF2-40B4-BE49-F238E27FC236}">
                <a16:creationId xmlns:a16="http://schemas.microsoft.com/office/drawing/2014/main" id="{7A054D5F-8570-F4CC-69C8-0277D1A21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09" y="145593"/>
            <a:ext cx="9856382" cy="656681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8B02E65-0F51-32AC-16CF-7988572960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3879" y="356819"/>
            <a:ext cx="6088912" cy="1092626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Modular (State Code)</a:t>
            </a:r>
          </a:p>
        </p:txBody>
      </p:sp>
    </p:spTree>
    <p:extLst>
      <p:ext uri="{BB962C8B-B14F-4D97-AF65-F5344CB8AC3E}">
        <p14:creationId xmlns:p14="http://schemas.microsoft.com/office/powerpoint/2010/main" val="1976295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57833-A07F-1704-6793-225ED74E2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50E0F54-6E26-C7D9-A67D-7527F346A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84073" y="5495528"/>
            <a:ext cx="8144539" cy="109262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Bahnschrift" panose="020B0502040204020203" pitchFamily="34" charset="0"/>
              </a:rPr>
              <a:t>Suburban Collection Showplace</a:t>
            </a:r>
          </a:p>
          <a:p>
            <a:r>
              <a:rPr lang="en-US" b="1" i="1" dirty="0">
                <a:latin typeface="Palatino Linotype" panose="02040502050505030304" pitchFamily="18" charset="0"/>
              </a:rPr>
              <a:t>BUILDING MICHIGAN COMMUNITIES </a:t>
            </a:r>
            <a:r>
              <a:rPr lang="en-US" b="1" i="1" dirty="0" err="1">
                <a:latin typeface="Palatino Linotype" panose="02040502050505030304" pitchFamily="18" charset="0"/>
              </a:rPr>
              <a:t>CON</a:t>
            </a:r>
            <a:r>
              <a:rPr lang="en-US" dirty="0" err="1">
                <a:solidFill>
                  <a:srgbClr val="FFFFFF"/>
                </a:solidFill>
                <a:latin typeface="Bahnschrift" panose="020B0502040204020203" pitchFamily="34" charset="0"/>
              </a:rPr>
              <a:t>Novi</a:t>
            </a:r>
            <a:r>
              <a:rPr lang="en-US" dirty="0">
                <a:solidFill>
                  <a:srgbClr val="FFFFFF"/>
                </a:solidFill>
                <a:latin typeface="Bahnschrift" panose="020B0502040204020203" pitchFamily="34" charset="0"/>
              </a:rPr>
              <a:t>, MI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6EAC76-F83F-E595-5E65-C77A66CD4B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8124" y="145593"/>
            <a:ext cx="8755752" cy="656681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F405128-4C22-52D2-E610-F4E793566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7876" y="269846"/>
            <a:ext cx="6088912" cy="1092626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dirty="0"/>
              <a:t>Manufactured (HUD Code)</a:t>
            </a:r>
          </a:p>
        </p:txBody>
      </p:sp>
    </p:spTree>
    <p:extLst>
      <p:ext uri="{BB962C8B-B14F-4D97-AF65-F5344CB8AC3E}">
        <p14:creationId xmlns:p14="http://schemas.microsoft.com/office/powerpoint/2010/main" val="811391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49A22-6934-3A5F-A857-D9DBE74C3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7D1480C-A937-EEA4-912F-2ECB3BA58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84073" y="5495528"/>
            <a:ext cx="8144539" cy="109262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Bahnschrift" panose="020B0502040204020203" pitchFamily="34" charset="0"/>
              </a:rPr>
              <a:t>Suburban Collection Showplace</a:t>
            </a:r>
          </a:p>
          <a:p>
            <a:r>
              <a:rPr lang="en-US" b="1" i="1" dirty="0">
                <a:latin typeface="Palatino Linotype" panose="02040502050505030304" pitchFamily="18" charset="0"/>
              </a:rPr>
              <a:t>BUILDING MICHIGAN COMMUNITIES </a:t>
            </a:r>
            <a:r>
              <a:rPr lang="en-US" b="1" i="1" dirty="0" err="1">
                <a:latin typeface="Palatino Linotype" panose="02040502050505030304" pitchFamily="18" charset="0"/>
              </a:rPr>
              <a:t>CON</a:t>
            </a:r>
            <a:r>
              <a:rPr lang="en-US" dirty="0" err="1">
                <a:solidFill>
                  <a:srgbClr val="FFFFFF"/>
                </a:solidFill>
                <a:latin typeface="Bahnschrift" panose="020B0502040204020203" pitchFamily="34" charset="0"/>
              </a:rPr>
              <a:t>Novi</a:t>
            </a:r>
            <a:r>
              <a:rPr lang="en-US" dirty="0">
                <a:solidFill>
                  <a:srgbClr val="FFFFFF"/>
                </a:solidFill>
                <a:latin typeface="Bahnschrift" panose="020B0502040204020203" pitchFamily="34" charset="0"/>
              </a:rPr>
              <a:t>, MI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116B71-25FF-F23D-5479-2A34F67FB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1251" y="269846"/>
            <a:ext cx="10009498" cy="641177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456E8D9-A9AA-9ABE-DF12-AA1BEAB9E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7876" y="269846"/>
            <a:ext cx="6088912" cy="1092626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Cross Mod</a:t>
            </a:r>
          </a:p>
        </p:txBody>
      </p:sp>
    </p:spTree>
    <p:extLst>
      <p:ext uri="{BB962C8B-B14F-4D97-AF65-F5344CB8AC3E}">
        <p14:creationId xmlns:p14="http://schemas.microsoft.com/office/powerpoint/2010/main" val="3609993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erial view of a housing complex&#10;&#10;AI-generated content may be incorrect.">
            <a:extLst>
              <a:ext uri="{FF2B5EF4-FFF2-40B4-BE49-F238E27FC236}">
                <a16:creationId xmlns:a16="http://schemas.microsoft.com/office/drawing/2014/main" id="{6E0CFAC6-4DA1-116B-6F66-45C70572F1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911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row of houses with driveways and grass&#10;&#10;AI-generated content may be incorrect.">
            <a:extLst>
              <a:ext uri="{FF2B5EF4-FFF2-40B4-BE49-F238E27FC236}">
                <a16:creationId xmlns:a16="http://schemas.microsoft.com/office/drawing/2014/main" id="{19DD2915-D7AF-540A-56D4-69845F20C2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71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erial view of a neighborhood&#10;&#10;AI-generated content may be incorrect.">
            <a:extLst>
              <a:ext uri="{FF2B5EF4-FFF2-40B4-BE49-F238E27FC236}">
                <a16:creationId xmlns:a16="http://schemas.microsoft.com/office/drawing/2014/main" id="{500F9C94-9220-4D60-674D-3B82158EAE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258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ark with playground and buildings&#10;&#10;AI-generated content may be incorrect.">
            <a:extLst>
              <a:ext uri="{FF2B5EF4-FFF2-40B4-BE49-F238E27FC236}">
                <a16:creationId xmlns:a16="http://schemas.microsoft.com/office/drawing/2014/main" id="{6EE2387C-08DE-88C0-6186-B4879422D3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56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2918</TotalTime>
  <Words>102</Words>
  <Application>Microsoft Office PowerPoint</Application>
  <PresentationFormat>Widescreen</PresentationFormat>
  <Paragraphs>19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Aptos</vt:lpstr>
      <vt:lpstr>Aptos Display</vt:lpstr>
      <vt:lpstr>Arial</vt:lpstr>
      <vt:lpstr>Bahnschrift</vt:lpstr>
      <vt:lpstr>Palatino Linotype</vt:lpstr>
      <vt:lpstr>Office Theme</vt:lpstr>
      <vt:lpstr>MANUFACTURED &amp; MODULAR HOUSING: QUALITY, AFFORDABILITY, ENERGY EFFICIENCY</vt:lpstr>
      <vt:lpstr>  John D. Lindley, President &amp; CEO Michigan Manufactured Housing Association </vt:lpstr>
      <vt:lpstr>Modular (State Code)</vt:lpstr>
      <vt:lpstr>Manufactured (HUD Code)</vt:lpstr>
      <vt:lpstr>Cross Mod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Energy Efficiency</vt:lpstr>
      <vt:lpstr>PowerPoint Presentation</vt:lpstr>
      <vt:lpstr>MANUFACTURED &amp; MODULAR HOUSING: QUALITY, AFFORDABILITY, ENERGY EFFICIENCY 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 Lindley</dc:creator>
  <cp:lastModifiedBy>John Lindley</cp:lastModifiedBy>
  <cp:revision>4</cp:revision>
  <dcterms:created xsi:type="dcterms:W3CDTF">2025-05-12T00:44:34Z</dcterms:created>
  <dcterms:modified xsi:type="dcterms:W3CDTF">2025-07-10T21:18:16Z</dcterms:modified>
</cp:coreProperties>
</file>