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4032" r:id="rId4"/>
  </p:sldMasterIdLst>
  <p:notesMasterIdLst>
    <p:notesMasterId r:id="rId36"/>
  </p:notesMasterIdLst>
  <p:handoutMasterIdLst>
    <p:handoutMasterId r:id="rId37"/>
  </p:handoutMasterIdLst>
  <p:sldIdLst>
    <p:sldId id="485" r:id="rId5"/>
    <p:sldId id="591" r:id="rId6"/>
    <p:sldId id="808" r:id="rId7"/>
    <p:sldId id="700" r:id="rId8"/>
    <p:sldId id="763" r:id="rId9"/>
    <p:sldId id="813" r:id="rId10"/>
    <p:sldId id="831" r:id="rId11"/>
    <p:sldId id="705" r:id="rId12"/>
    <p:sldId id="835" r:id="rId13"/>
    <p:sldId id="836" r:id="rId14"/>
    <p:sldId id="766" r:id="rId15"/>
    <p:sldId id="840" r:id="rId16"/>
    <p:sldId id="819" r:id="rId17"/>
    <p:sldId id="776" r:id="rId18"/>
    <p:sldId id="834" r:id="rId19"/>
    <p:sldId id="777" r:id="rId20"/>
    <p:sldId id="824" r:id="rId21"/>
    <p:sldId id="826" r:id="rId22"/>
    <p:sldId id="825" r:id="rId23"/>
    <p:sldId id="784" r:id="rId24"/>
    <p:sldId id="785" r:id="rId25"/>
    <p:sldId id="780" r:id="rId26"/>
    <p:sldId id="814" r:id="rId27"/>
    <p:sldId id="833" r:id="rId28"/>
    <p:sldId id="815" r:id="rId29"/>
    <p:sldId id="792" r:id="rId30"/>
    <p:sldId id="711" r:id="rId31"/>
    <p:sldId id="765" r:id="rId32"/>
    <p:sldId id="839" r:id="rId33"/>
    <p:sldId id="799" r:id="rId34"/>
    <p:sldId id="829"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A0ED"/>
    <a:srgbClr val="FF9933"/>
    <a:srgbClr val="25597D"/>
    <a:srgbClr val="52712E"/>
    <a:srgbClr val="0070C0"/>
    <a:srgbClr val="FF0000"/>
    <a:srgbClr val="FFFFFF"/>
    <a:srgbClr val="ECD9C6"/>
    <a:srgbClr val="FAF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249" autoAdjust="0"/>
  </p:normalViewPr>
  <p:slideViewPr>
    <p:cSldViewPr snapToGrid="0">
      <p:cViewPr varScale="1">
        <p:scale>
          <a:sx n="112" d="100"/>
          <a:sy n="112" d="100"/>
        </p:scale>
        <p:origin x="48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8.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oleObject" Target="file:///\\bnrpdc\data\PROJECTS-HNAs\East-Central%20(Region%20G),%20MI%20-%2024-440%20(8CountyHNA)\PRESENTATION\East%20Central_Region%20G%20-%20Housing%20Issues%20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6.bin"/></Relationships>
</file>

<file path=ppt/charts/_rels/chart8.xml.rels><?xml version="1.0" encoding="UTF-8" standalone="yes"?>
<Relationships xmlns="http://schemas.openxmlformats.org/package/2006/relationships"><Relationship Id="rId3" Type="http://schemas.openxmlformats.org/officeDocument/2006/relationships/oleObject" Target="file:///C:\Users\jimim\Documents\Work\East-Central%20(Region%20G),%20MI%20HNA\East-Central%20Graphs\Available%20by%20Pric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7.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sng" strike="noStrike" kern="1200" spc="0" baseline="0">
                <a:solidFill>
                  <a:schemeClr val="tx1"/>
                </a:solidFill>
                <a:latin typeface="Calibri" panose="020F0502020204030204" pitchFamily="34" charset="0"/>
                <a:ea typeface="+mn-ea"/>
                <a:cs typeface="+mn-cs"/>
              </a:defRPr>
            </a:pPr>
            <a:r>
              <a:rPr lang="en-US" sz="2000" b="1" i="0" u="sng" strike="noStrike" kern="1200" spc="0" baseline="0" dirty="0">
                <a:solidFill>
                  <a:schemeClr val="tx1"/>
                </a:solidFill>
                <a:latin typeface="Calibri" panose="020F0502020204030204" pitchFamily="34" charset="0"/>
              </a:rPr>
              <a:t>Region Household Growth Trends (2010-2029)</a:t>
            </a:r>
          </a:p>
        </c:rich>
      </c:tx>
      <c:layout>
        <c:manualLayout>
          <c:xMode val="edge"/>
          <c:yMode val="edge"/>
          <c:x val="0.19720210600915028"/>
          <c:y val="4.2568613171908423E-2"/>
        </c:manualLayout>
      </c:layout>
      <c:overlay val="0"/>
      <c:spPr>
        <a:noFill/>
        <a:ln>
          <a:noFill/>
        </a:ln>
        <a:effectLst/>
      </c:spPr>
      <c:txPr>
        <a:bodyPr rot="0" spcFirstLastPara="1" vertOverflow="ellipsis" vert="horz" wrap="square" anchor="ctr" anchorCtr="1"/>
        <a:lstStyle/>
        <a:p>
          <a:pPr>
            <a:defRPr sz="1200" b="1" i="0" u="sng" strike="noStrike" kern="1200" spc="0" baseline="0">
              <a:solidFill>
                <a:schemeClr val="tx1"/>
              </a:solidFill>
              <a:latin typeface="Calibri" panose="020F0502020204030204" pitchFamily="34" charset="0"/>
              <a:ea typeface="+mn-ea"/>
              <a:cs typeface="+mn-cs"/>
            </a:defRPr>
          </a:pPr>
          <a:endParaRPr lang="en-US"/>
        </a:p>
      </c:txPr>
    </c:title>
    <c:autoTitleDeleted val="0"/>
    <c:plotArea>
      <c:layout>
        <c:manualLayout>
          <c:layoutTarget val="inner"/>
          <c:xMode val="edge"/>
          <c:yMode val="edge"/>
          <c:x val="0.11209283500153462"/>
          <c:y val="0.1497230928495242"/>
          <c:w val="0.87403431728359327"/>
          <c:h val="0.75479895874940495"/>
        </c:manualLayout>
      </c:layout>
      <c:lineChart>
        <c:grouping val="standard"/>
        <c:varyColors val="0"/>
        <c:ser>
          <c:idx val="0"/>
          <c:order val="0"/>
          <c:tx>
            <c:strRef>
              <c:f>Sheet1!$B$3</c:f>
              <c:strCache>
                <c:ptCount val="1"/>
              </c:strCache>
            </c:strRef>
          </c:tx>
          <c:spPr>
            <a:ln w="31750" cap="rnd">
              <a:solidFill>
                <a:srgbClr val="0070C0"/>
              </a:solidFill>
              <a:round/>
            </a:ln>
            <a:effectLst>
              <a:outerShdw blurRad="50800" dist="38100" dir="2700000" algn="tl" rotWithShape="0">
                <a:prstClr val="black">
                  <a:alpha val="40000"/>
                </a:prstClr>
              </a:outerShdw>
            </a:effectLst>
          </c:spPr>
          <c:marker>
            <c:symbol val="circle"/>
            <c:size val="6"/>
            <c:spPr>
              <a:solidFill>
                <a:srgbClr val="0070C0"/>
              </a:solidFill>
              <a:ln w="12700">
                <a:solidFill>
                  <a:schemeClr val="tx1"/>
                </a:solidFill>
              </a:ln>
              <a:effectLst>
                <a:outerShdw blurRad="50800" dist="38100" dir="2700000" algn="tl" rotWithShape="0">
                  <a:prstClr val="black">
                    <a:alpha val="40000"/>
                  </a:prstClr>
                </a:outerShdw>
              </a:effectLst>
            </c:spPr>
          </c:marker>
          <c:dLbls>
            <c:dLbl>
              <c:idx val="0"/>
              <c:layout>
                <c:manualLayout>
                  <c:x val="-0.10160487703409761"/>
                  <c:y val="-4.80244323010199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DD-4104-B7DE-937FCA9631B6}"/>
                </c:ext>
              </c:extLst>
            </c:dLbl>
            <c:dLbl>
              <c:idx val="1"/>
              <c:layout>
                <c:manualLayout>
                  <c:x val="-0.11776928928952227"/>
                  <c:y val="-4.36585748191091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DD-4104-B7DE-937FCA9631B6}"/>
                </c:ext>
              </c:extLst>
            </c:dLbl>
            <c:dLbl>
              <c:idx val="2"/>
              <c:layout>
                <c:manualLayout>
                  <c:x val="-0.11315088578797246"/>
                  <c:y val="-4.8024432301020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DD-4104-B7DE-937FCA9631B6}"/>
                </c:ext>
              </c:extLst>
            </c:dLbl>
            <c:dLbl>
              <c:idx val="3"/>
              <c:layout>
                <c:manualLayout>
                  <c:x val="-0.11546008753874731"/>
                  <c:y val="-3.92927173371982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DD-4104-B7DE-937FCA9631B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alibri" panose="020F050202020403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Sheet1!$A$4:$A$7</c:f>
              <c:numCache>
                <c:formatCode>General</c:formatCode>
                <c:ptCount val="4"/>
                <c:pt idx="0">
                  <c:v>2010</c:v>
                </c:pt>
                <c:pt idx="1">
                  <c:v>2020</c:v>
                </c:pt>
                <c:pt idx="2">
                  <c:v>2024</c:v>
                </c:pt>
                <c:pt idx="3">
                  <c:v>2029</c:v>
                </c:pt>
              </c:numCache>
            </c:numRef>
          </c:cat>
          <c:val>
            <c:numRef>
              <c:f>Sheet1!$B$4:$B$7</c:f>
              <c:numCache>
                <c:formatCode>#,##0</c:formatCode>
                <c:ptCount val="4"/>
                <c:pt idx="0">
                  <c:v>227909</c:v>
                </c:pt>
                <c:pt idx="1">
                  <c:v>228606</c:v>
                </c:pt>
                <c:pt idx="2">
                  <c:v>229862</c:v>
                </c:pt>
                <c:pt idx="3">
                  <c:v>231940</c:v>
                </c:pt>
              </c:numCache>
            </c:numRef>
          </c:val>
          <c:smooth val="0"/>
          <c:extLst>
            <c:ext xmlns:c16="http://schemas.microsoft.com/office/drawing/2014/chart" uri="{C3380CC4-5D6E-409C-BE32-E72D297353CC}">
              <c16:uniqueId val="{00000004-07DD-4104-B7DE-937FCA9631B6}"/>
            </c:ext>
          </c:extLst>
        </c:ser>
        <c:dLbls>
          <c:dLblPos val="t"/>
          <c:showLegendKey val="0"/>
          <c:showVal val="1"/>
          <c:showCatName val="0"/>
          <c:showSerName val="0"/>
          <c:showPercent val="0"/>
          <c:showBubbleSize val="0"/>
        </c:dLbls>
        <c:marker val="1"/>
        <c:smooth val="0"/>
        <c:axId val="388495056"/>
        <c:axId val="388494640"/>
      </c:lineChart>
      <c:catAx>
        <c:axId val="388495056"/>
        <c:scaling>
          <c:orientation val="minMax"/>
        </c:scaling>
        <c:delete val="0"/>
        <c:axPos val="b"/>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800" b="1" i="0" u="none" strike="noStrike" kern="1200" baseline="0">
                <a:solidFill>
                  <a:schemeClr val="tx1"/>
                </a:solidFill>
                <a:latin typeface="Calibri" panose="020F0502020204030204" pitchFamily="34" charset="0"/>
                <a:ea typeface="+mn-ea"/>
                <a:cs typeface="+mn-cs"/>
              </a:defRPr>
            </a:pPr>
            <a:endParaRPr lang="en-US"/>
          </a:p>
        </c:txPr>
        <c:crossAx val="388494640"/>
        <c:crossesAt val="0"/>
        <c:auto val="1"/>
        <c:lblAlgn val="ctr"/>
        <c:lblOffset val="0"/>
        <c:noMultiLvlLbl val="0"/>
      </c:catAx>
      <c:valAx>
        <c:axId val="388494640"/>
        <c:scaling>
          <c:orientation val="minMax"/>
          <c:max val="233000"/>
          <c:min val="227000"/>
        </c:scaling>
        <c:delete val="0"/>
        <c:axPos val="l"/>
        <c:majorGridlines>
          <c:spPr>
            <a:ln w="9525" cap="flat" cmpd="sng" algn="ctr">
              <a:solidFill>
                <a:schemeClr val="bg1">
                  <a:lumMod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mn-cs"/>
              </a:defRPr>
            </a:pPr>
            <a:endParaRPr lang="en-US"/>
          </a:p>
        </c:txPr>
        <c:crossAx val="388495056"/>
        <c:crosses val="autoZero"/>
        <c:crossBetween val="between"/>
        <c:majorUnit val="1000"/>
      </c:valAx>
      <c:spPr>
        <a:solidFill>
          <a:schemeClr val="accent3">
            <a:lumMod val="20000"/>
            <a:lumOff val="80000"/>
          </a:schemeClr>
        </a:solidFill>
        <a:ln>
          <a:solidFill>
            <a:schemeClr val="bg1">
              <a:lumMod val="75000"/>
            </a:schemeClr>
          </a:solidFill>
        </a:ln>
        <a:effectLst/>
      </c:spPr>
    </c:plotArea>
    <c:plotVisOnly val="1"/>
    <c:dispBlanksAs val="gap"/>
    <c:showDLblsOverMax val="0"/>
  </c:chart>
  <c:spPr>
    <a:solidFill>
      <a:schemeClr val="bg1"/>
    </a:solidFill>
    <a:ln w="9525" cap="flat" cmpd="sng" algn="ctr">
      <a:solidFill>
        <a:schemeClr val="bg1">
          <a:lumMod val="75000"/>
        </a:schemeClr>
      </a:solidFill>
      <a:round/>
    </a:ln>
    <a:effectLst>
      <a:outerShdw blurRad="101600" dist="101600" dir="2700000" algn="tl" rotWithShape="0">
        <a:schemeClr val="bg2">
          <a:lumMod val="10000"/>
          <a:alpha val="50000"/>
        </a:schemeClr>
      </a:outerShdw>
    </a:effectLst>
  </c:spPr>
  <c:txPr>
    <a:bodyPr/>
    <a:lstStyle/>
    <a:p>
      <a:pPr>
        <a:defRPr baseline="0">
          <a:solidFill>
            <a:schemeClr val="bg2">
              <a:lumMod val="25000"/>
            </a:schemeClr>
          </a:solidFill>
          <a:latin typeface="Times New Roman" panose="02020603050405020304" pitchFamily="18"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800" b="1"/>
              <a:t>Overall For-Sale Housing Gap by County</a:t>
            </a:r>
            <a:r>
              <a:rPr lang="en-US" sz="1800" b="1" baseline="0"/>
              <a:t> </a:t>
            </a:r>
            <a:r>
              <a:rPr lang="en-US" sz="1800" b="1"/>
              <a:t>(2024-2029)</a:t>
            </a:r>
          </a:p>
          <a:p>
            <a:pPr>
              <a:defRPr sz="1800" b="1"/>
            </a:pPr>
            <a:r>
              <a:rPr lang="en-US" sz="1800" b="1" baseline="0"/>
              <a:t>Region G </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5282127179036542"/>
          <c:y val="0.15836701055495428"/>
          <c:w val="0.79919910892195756"/>
          <c:h val="0.71795310343458019"/>
        </c:manualLayout>
      </c:layout>
      <c:barChart>
        <c:barDir val="bar"/>
        <c:grouping val="clustered"/>
        <c:varyColors val="0"/>
        <c:ser>
          <c:idx val="0"/>
          <c:order val="0"/>
          <c:spPr>
            <a:solidFill>
              <a:srgbClr val="25597D"/>
            </a:solidFill>
            <a:ln>
              <a:solidFill>
                <a:schemeClr val="tx1"/>
              </a:solidFill>
            </a:ln>
            <a:effectLst>
              <a:outerShdw blurRad="50800" dist="38100" dir="2700000" algn="tl" rotWithShape="0">
                <a:prstClr val="black">
                  <a:alpha val="40000"/>
                </a:prstClr>
              </a:outerShdw>
            </a:effectLst>
          </c:spPr>
          <c:invertIfNegative val="0"/>
          <c:dLbls>
            <c:dLbl>
              <c:idx val="7"/>
              <c:layout>
                <c:manualLayout>
                  <c:x val="-6.3249671916010525E-2"/>
                  <c:y val="1.228349852432079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53-4337-ADCA-167698024896}"/>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 Gaps'!$P$22:$P$29</c:f>
              <c:strCache>
                <c:ptCount val="8"/>
                <c:pt idx="0">
                  <c:v>Saginaw</c:v>
                </c:pt>
                <c:pt idx="1">
                  <c:v>Bay</c:v>
                </c:pt>
                <c:pt idx="2">
                  <c:v>Midland</c:v>
                </c:pt>
                <c:pt idx="3">
                  <c:v>Isabella</c:v>
                </c:pt>
                <c:pt idx="4">
                  <c:v>Gratiot</c:v>
                </c:pt>
                <c:pt idx="5">
                  <c:v>Gladwin </c:v>
                </c:pt>
                <c:pt idx="6">
                  <c:v>Clare</c:v>
                </c:pt>
                <c:pt idx="7">
                  <c:v>Arenac</c:v>
                </c:pt>
              </c:strCache>
            </c:strRef>
          </c:cat>
          <c:val>
            <c:numRef>
              <c:f>'Housing Gaps'!$Q$22:$Q$29</c:f>
              <c:numCache>
                <c:formatCode>#,##0</c:formatCode>
                <c:ptCount val="8"/>
                <c:pt idx="0">
                  <c:v>8217</c:v>
                </c:pt>
                <c:pt idx="1">
                  <c:v>4410</c:v>
                </c:pt>
                <c:pt idx="2">
                  <c:v>3946</c:v>
                </c:pt>
                <c:pt idx="3">
                  <c:v>2695</c:v>
                </c:pt>
                <c:pt idx="4">
                  <c:v>1456</c:v>
                </c:pt>
                <c:pt idx="5">
                  <c:v>1145</c:v>
                </c:pt>
                <c:pt idx="6">
                  <c:v>1100</c:v>
                </c:pt>
                <c:pt idx="7">
                  <c:v>608</c:v>
                </c:pt>
              </c:numCache>
            </c:numRef>
          </c:val>
          <c:extLst>
            <c:ext xmlns:c16="http://schemas.microsoft.com/office/drawing/2014/chart" uri="{C3380CC4-5D6E-409C-BE32-E72D297353CC}">
              <c16:uniqueId val="{00000001-5E53-4337-ADCA-167698024896}"/>
            </c:ext>
          </c:extLst>
        </c:ser>
        <c:dLbls>
          <c:showLegendKey val="0"/>
          <c:showVal val="0"/>
          <c:showCatName val="0"/>
          <c:showSerName val="0"/>
          <c:showPercent val="0"/>
          <c:showBubbleSize val="0"/>
        </c:dLbls>
        <c:gapWidth val="50"/>
        <c:axId val="942910352"/>
        <c:axId val="942904592"/>
      </c:barChart>
      <c:catAx>
        <c:axId val="9429103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942904592"/>
        <c:crosses val="autoZero"/>
        <c:auto val="1"/>
        <c:lblAlgn val="ctr"/>
        <c:lblOffset val="100"/>
        <c:noMultiLvlLbl val="0"/>
      </c:catAx>
      <c:valAx>
        <c:axId val="942904592"/>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600"/>
                  <a:t>For-Sale Units Needed</a:t>
                </a:r>
              </a:p>
            </c:rich>
          </c:tx>
          <c:layout>
            <c:manualLayout>
              <c:xMode val="edge"/>
              <c:yMode val="edge"/>
              <c:x val="0.44588236366287548"/>
              <c:y val="0.93559268600252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942910352"/>
        <c:crosses val="autoZero"/>
        <c:crossBetween val="between"/>
      </c:valAx>
      <c:spPr>
        <a:solidFill>
          <a:schemeClr val="bg1">
            <a:lumMod val="95000"/>
          </a:schemeClr>
        </a:solid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bg2">
                    <a:lumMod val="25000"/>
                  </a:schemeClr>
                </a:solidFill>
                <a:latin typeface="Calibri" panose="020F0502020204030204" pitchFamily="34" charset="0"/>
                <a:ea typeface="+mn-ea"/>
                <a:cs typeface="Calibri" panose="020F0502020204030204" pitchFamily="34" charset="0"/>
              </a:defRPr>
            </a:pPr>
            <a:r>
              <a:rPr lang="en-US"/>
              <a:t>Region Change in Household Heads by Age (2024-2029)</a:t>
            </a:r>
          </a:p>
        </c:rich>
      </c:tx>
      <c:layout>
        <c:manualLayout>
          <c:xMode val="edge"/>
          <c:yMode val="edge"/>
          <c:x val="0.17975138524351122"/>
          <c:y val="3.1280489938757657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1313611840186645E-2"/>
          <c:y val="0.15492493438320207"/>
          <c:w val="0.8774363881598134"/>
          <c:h val="0.74056377952755892"/>
        </c:manualLayout>
      </c:layout>
      <c:barChart>
        <c:barDir val="bar"/>
        <c:grouping val="clustered"/>
        <c:varyColors val="0"/>
        <c:ser>
          <c:idx val="0"/>
          <c:order val="0"/>
          <c:tx>
            <c:strRef>
              <c:f>Sheet1!$A$4</c:f>
              <c:strCache>
                <c:ptCount val="1"/>
                <c:pt idx="0">
                  <c:v>SSA</c:v>
                </c:pt>
              </c:strCache>
            </c:strRef>
          </c:tx>
          <c:spPr>
            <a:solidFill>
              <a:srgbClr val="0070C0"/>
            </a:solidFill>
            <a:ln>
              <a:noFill/>
            </a:ln>
            <a:effectLst>
              <a:outerShdw blurRad="50800" dist="38100" dir="2700000" algn="tl" rotWithShape="0">
                <a:prstClr val="black">
                  <a:alpha val="40000"/>
                </a:prstClr>
              </a:outerShdw>
            </a:effectLst>
          </c:spPr>
          <c:invertIfNegative val="0"/>
          <c:dLbls>
            <c:dLbl>
              <c:idx val="0"/>
              <c:spPr>
                <a:noFill/>
                <a:ln>
                  <a:noFill/>
                </a:ln>
                <a:effectLst/>
              </c:spPr>
              <c:txPr>
                <a:bodyPr rot="0" spcFirstLastPara="1" vertOverflow="ellipsis" vert="horz" wrap="square" anchor="ctr" anchorCtr="1"/>
                <a:lstStyle/>
                <a:p>
                  <a:pPr>
                    <a:defRPr sz="1600" b="0" i="0" u="none" strike="noStrike" kern="1200" baseline="0">
                      <a:solidFill>
                        <a:schemeClr val="bg1">
                          <a:lumMod val="9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4E87-433D-A05A-18E1A75B3DAE}"/>
                </c:ext>
              </c:extLst>
            </c:dLbl>
            <c:dLbl>
              <c:idx val="1"/>
              <c:spPr>
                <a:noFill/>
                <a:ln>
                  <a:noFill/>
                </a:ln>
                <a:effectLst/>
              </c:spPr>
              <c:txPr>
                <a:bodyPr rot="0" spcFirstLastPara="1" vertOverflow="ellipsis" vert="horz" wrap="square" anchor="ctr" anchorCtr="1"/>
                <a:lstStyle/>
                <a:p>
                  <a:pPr>
                    <a:defRPr sz="1600" b="0" i="0" u="none" strike="noStrike" kern="1200" baseline="0">
                      <a:solidFill>
                        <a:schemeClr val="bg1">
                          <a:lumMod val="9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4E87-433D-A05A-18E1A75B3DAE}"/>
                </c:ext>
              </c:extLst>
            </c:dLbl>
            <c:dLbl>
              <c:idx val="2"/>
              <c:spPr>
                <a:noFill/>
                <a:ln>
                  <a:noFill/>
                </a:ln>
                <a:effectLst/>
              </c:spPr>
              <c:txPr>
                <a:bodyPr rot="0" spcFirstLastPara="1" vertOverflow="ellipsis" vert="horz" wrap="square" anchor="ctr" anchorCtr="1"/>
                <a:lstStyle/>
                <a:p>
                  <a:pPr>
                    <a:defRPr sz="1600" b="0" i="0" u="none" strike="noStrike" kern="1200" baseline="0">
                      <a:solidFill>
                        <a:schemeClr val="bg1">
                          <a:lumMod val="9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E87-433D-A05A-18E1A75B3DAE}"/>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87-433D-A05A-18E1A75B3DAE}"/>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87-433D-A05A-18E1A75B3DAE}"/>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87-433D-A05A-18E1A75B3DAE}"/>
                </c:ext>
              </c:extLst>
            </c:dLbl>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87-433D-A05A-18E1A75B3DAE}"/>
                </c:ext>
              </c:extLst>
            </c:dLbl>
            <c:spPr>
              <a:noFill/>
              <a:ln>
                <a:noFill/>
              </a:ln>
              <a:effectLst/>
            </c:spPr>
            <c:txPr>
              <a:bodyPr rot="0" spcFirstLastPara="1" vertOverflow="ellipsis" vert="horz" wrap="square" anchor="ctr" anchorCtr="1"/>
              <a:lstStyle/>
              <a:p>
                <a:pPr>
                  <a:defRPr sz="1600" b="0" i="0" u="none" strike="noStrike" kern="120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Sheet1!$B$3:$H$3</c:f>
              <c:strCache>
                <c:ptCount val="7"/>
                <c:pt idx="0">
                  <c:v>75+</c:v>
                </c:pt>
                <c:pt idx="1">
                  <c:v>65-74</c:v>
                </c:pt>
                <c:pt idx="2">
                  <c:v>55-64</c:v>
                </c:pt>
                <c:pt idx="3">
                  <c:v>45-54</c:v>
                </c:pt>
                <c:pt idx="4">
                  <c:v>35-44</c:v>
                </c:pt>
                <c:pt idx="5">
                  <c:v>25-34</c:v>
                </c:pt>
                <c:pt idx="6">
                  <c:v>&lt;25</c:v>
                </c:pt>
              </c:strCache>
            </c:strRef>
          </c:cat>
          <c:val>
            <c:numRef>
              <c:f>Sheet1!$B$4:$H$4</c:f>
              <c:numCache>
                <c:formatCode>#,##0</c:formatCode>
                <c:ptCount val="7"/>
                <c:pt idx="0">
                  <c:v>5893</c:v>
                </c:pt>
                <c:pt idx="1">
                  <c:v>1450</c:v>
                </c:pt>
                <c:pt idx="2">
                  <c:v>-4998</c:v>
                </c:pt>
                <c:pt idx="3">
                  <c:v>-384</c:v>
                </c:pt>
                <c:pt idx="4">
                  <c:v>800</c:v>
                </c:pt>
                <c:pt idx="5">
                  <c:v>-9</c:v>
                </c:pt>
                <c:pt idx="6">
                  <c:v>-674</c:v>
                </c:pt>
              </c:numCache>
            </c:numRef>
          </c:val>
          <c:extLst>
            <c:ext xmlns:c16="http://schemas.microsoft.com/office/drawing/2014/chart" uri="{C3380CC4-5D6E-409C-BE32-E72D297353CC}">
              <c16:uniqueId val="{00000004-4E87-433D-A05A-18E1A75B3DAE}"/>
            </c:ext>
          </c:extLst>
        </c:ser>
        <c:dLbls>
          <c:dLblPos val="outEnd"/>
          <c:showLegendKey val="0"/>
          <c:showVal val="1"/>
          <c:showCatName val="0"/>
          <c:showSerName val="0"/>
          <c:showPercent val="0"/>
          <c:showBubbleSize val="0"/>
        </c:dLbls>
        <c:gapWidth val="50"/>
        <c:axId val="388495056"/>
        <c:axId val="388494640"/>
      </c:barChart>
      <c:catAx>
        <c:axId val="388495056"/>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600" b="0" i="0" u="none" strike="noStrike" kern="120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crossAx val="388494640"/>
        <c:crosses val="autoZero"/>
        <c:auto val="1"/>
        <c:lblAlgn val="ctr"/>
        <c:lblOffset val="0"/>
        <c:noMultiLvlLbl val="0"/>
      </c:catAx>
      <c:valAx>
        <c:axId val="388494640"/>
        <c:scaling>
          <c:orientation val="minMax"/>
          <c:max val="6000"/>
          <c:min val="-6000"/>
        </c:scaling>
        <c:delete val="0"/>
        <c:axPos val="b"/>
        <c:majorGridlines>
          <c:spPr>
            <a:ln w="9525" cap="flat" cmpd="sng" algn="ctr">
              <a:solidFill>
                <a:schemeClr val="bg1">
                  <a:lumMod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crossAx val="388495056"/>
        <c:crosses val="autoZero"/>
        <c:crossBetween val="between"/>
        <c:majorUnit val="1500"/>
      </c:valAx>
      <c:spPr>
        <a:solidFill>
          <a:schemeClr val="accent3">
            <a:lumMod val="20000"/>
            <a:lumOff val="80000"/>
          </a:schemeClr>
        </a:solidFill>
        <a:ln>
          <a:noFill/>
        </a:ln>
        <a:effectLst/>
      </c:spPr>
    </c:plotArea>
    <c:plotVisOnly val="1"/>
    <c:dispBlanksAs val="gap"/>
    <c:showDLblsOverMax val="0"/>
  </c:chart>
  <c:spPr>
    <a:solidFill>
      <a:schemeClr val="bg1"/>
    </a:solidFill>
    <a:ln w="9525" cap="flat" cmpd="sng" algn="ctr">
      <a:solidFill>
        <a:schemeClr val="bg1">
          <a:lumMod val="50000"/>
        </a:schemeClr>
      </a:solidFill>
      <a:round/>
    </a:ln>
    <a:effectLst>
      <a:outerShdw blurRad="50800" dist="38100" dir="2700000" algn="tl" rotWithShape="0">
        <a:prstClr val="black">
          <a:alpha val="40000"/>
        </a:prstClr>
      </a:outerShdw>
    </a:effectLst>
  </c:spPr>
  <c:txPr>
    <a:bodyPr/>
    <a:lstStyle/>
    <a:p>
      <a:pPr>
        <a:defRPr sz="1600" baseline="0">
          <a:solidFill>
            <a:schemeClr val="bg2">
              <a:lumMod val="25000"/>
            </a:schemeClr>
          </a:solidFill>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600" b="1" u="sng" dirty="0">
                <a:solidFill>
                  <a:schemeClr val="tx1"/>
                </a:solidFill>
              </a:rPr>
              <a:t>Region G Substandard &amp; Cost Burdened Housing </a:t>
            </a:r>
          </a:p>
          <a:p>
            <a:pPr>
              <a:defRPr sz="1600"/>
            </a:pPr>
            <a:r>
              <a:rPr lang="en-US" sz="1600" b="1" u="sng" dirty="0">
                <a:solidFill>
                  <a:schemeClr val="tx1"/>
                </a:solidFill>
              </a:rPr>
              <a:t>Units by Tenure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2116907261592301"/>
          <c:y val="0.30165573053368328"/>
          <c:w val="0.84827537182852142"/>
          <c:h val="0.57374526100904044"/>
        </c:manualLayout>
      </c:layout>
      <c:barChart>
        <c:barDir val="col"/>
        <c:grouping val="clustered"/>
        <c:varyColors val="0"/>
        <c:ser>
          <c:idx val="0"/>
          <c:order val="0"/>
          <c:tx>
            <c:strRef>
              <c:f>Sheet1!$A$2</c:f>
              <c:strCache>
                <c:ptCount val="1"/>
                <c:pt idx="0">
                  <c:v>Renter</c:v>
                </c:pt>
              </c:strCache>
            </c:strRef>
          </c:tx>
          <c:spPr>
            <a:solidFill>
              <a:srgbClr val="203864"/>
            </a:solidFill>
            <a:ln>
              <a:noFill/>
            </a:ln>
            <a:effectLst>
              <a:outerShdw blurRad="50800" dist="38100" dir="2700000" algn="tl" rotWithShape="0">
                <a:prstClr val="black">
                  <a:alpha val="40000"/>
                </a:prstClr>
              </a:outerShdw>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21-463C-B0E3-870BEF8A3CB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Substandard</c:v>
                </c:pt>
                <c:pt idx="1">
                  <c:v>Cost Burdened</c:v>
                </c:pt>
              </c:strCache>
            </c:strRef>
          </c:cat>
          <c:val>
            <c:numRef>
              <c:f>Sheet1!$B$2:$C$2</c:f>
              <c:numCache>
                <c:formatCode>#,##0</c:formatCode>
                <c:ptCount val="2"/>
                <c:pt idx="0">
                  <c:v>2185</c:v>
                </c:pt>
                <c:pt idx="1">
                  <c:v>26406</c:v>
                </c:pt>
              </c:numCache>
            </c:numRef>
          </c:val>
          <c:extLst>
            <c:ext xmlns:c16="http://schemas.microsoft.com/office/drawing/2014/chart" uri="{C3380CC4-5D6E-409C-BE32-E72D297353CC}">
              <c16:uniqueId val="{00000001-2321-463C-B0E3-870BEF8A3CB0}"/>
            </c:ext>
          </c:extLst>
        </c:ser>
        <c:ser>
          <c:idx val="1"/>
          <c:order val="1"/>
          <c:tx>
            <c:strRef>
              <c:f>Sheet1!$A$3</c:f>
              <c:strCache>
                <c:ptCount val="1"/>
                <c:pt idx="0">
                  <c:v>Owner</c:v>
                </c:pt>
              </c:strCache>
            </c:strRef>
          </c:tx>
          <c:spPr>
            <a:solidFill>
              <a:srgbClr val="0070C0"/>
            </a:solidFill>
            <a:ln>
              <a:noFill/>
            </a:ln>
            <a:effectLst>
              <a:outerShdw blurRad="50800" dist="38100" dir="2700000" algn="tl" rotWithShape="0">
                <a:prstClr val="black">
                  <a:alpha val="40000"/>
                </a:prstClr>
              </a:outerShdw>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21-463C-B0E3-870BEF8A3CB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Substandard</c:v>
                </c:pt>
                <c:pt idx="1">
                  <c:v>Cost Burdened</c:v>
                </c:pt>
              </c:strCache>
            </c:strRef>
          </c:cat>
          <c:val>
            <c:numRef>
              <c:f>Sheet1!$B$3:$C$3</c:f>
              <c:numCache>
                <c:formatCode>#,##0</c:formatCode>
                <c:ptCount val="2"/>
                <c:pt idx="0">
                  <c:v>3400</c:v>
                </c:pt>
                <c:pt idx="1">
                  <c:v>30504</c:v>
                </c:pt>
              </c:numCache>
            </c:numRef>
          </c:val>
          <c:extLst>
            <c:ext xmlns:c16="http://schemas.microsoft.com/office/drawing/2014/chart" uri="{C3380CC4-5D6E-409C-BE32-E72D297353CC}">
              <c16:uniqueId val="{00000003-2321-463C-B0E3-870BEF8A3CB0}"/>
            </c:ext>
          </c:extLst>
        </c:ser>
        <c:dLbls>
          <c:showLegendKey val="0"/>
          <c:showVal val="0"/>
          <c:showCatName val="0"/>
          <c:showSerName val="0"/>
          <c:showPercent val="0"/>
          <c:showBubbleSize val="0"/>
        </c:dLbls>
        <c:gapWidth val="100"/>
        <c:axId val="1308171504"/>
        <c:axId val="1308177264"/>
      </c:barChart>
      <c:catAx>
        <c:axId val="1308171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08177264"/>
        <c:crosses val="autoZero"/>
        <c:auto val="1"/>
        <c:lblAlgn val="ctr"/>
        <c:lblOffset val="100"/>
        <c:noMultiLvlLbl val="0"/>
      </c:catAx>
      <c:valAx>
        <c:axId val="1308177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08171504"/>
        <c:crosses val="autoZero"/>
        <c:crossBetween val="between"/>
      </c:valAx>
      <c:spPr>
        <a:solidFill>
          <a:schemeClr val="bg1">
            <a:lumMod val="95000"/>
          </a:schemeClr>
        </a:solidFill>
        <a:ln>
          <a:solidFill>
            <a:schemeClr val="bg1">
              <a:lumMod val="85000"/>
            </a:schemeClr>
          </a:solidFill>
        </a:ln>
        <a:effectLst/>
      </c:spPr>
    </c:plotArea>
    <c:legend>
      <c:legendPos val="t"/>
      <c:layout>
        <c:manualLayout>
          <c:xMode val="edge"/>
          <c:yMode val="edge"/>
          <c:x val="0.27903083989501315"/>
          <c:y val="0.20916666666666667"/>
          <c:w val="0.40435345581802273"/>
          <c:h val="9.492381160688247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a:outerShdw blurRad="50800" dist="38100" dir="2700000" algn="tl" rotWithShape="0">
        <a:prstClr val="black">
          <a:alpha val="40000"/>
        </a:prstClr>
      </a:outerShdw>
    </a:effectLst>
  </c:spPr>
  <c:txPr>
    <a:bodyPr/>
    <a:lstStyle/>
    <a:p>
      <a:pPr>
        <a:defRPr>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bg2">
                    <a:lumMod val="25000"/>
                  </a:schemeClr>
                </a:solidFill>
                <a:latin typeface="Calibri" panose="020F0502020204030204" pitchFamily="34" charset="0"/>
                <a:ea typeface="+mn-ea"/>
                <a:cs typeface="Calibri" panose="020F0502020204030204" pitchFamily="34" charset="0"/>
              </a:defRPr>
            </a:pPr>
            <a:r>
              <a:rPr lang="en-US" sz="2000" b="1" dirty="0"/>
              <a:t>Non-Conventional Rental Vacancy Rates by County/Region</a:t>
            </a:r>
          </a:p>
        </c:rich>
      </c:tx>
      <c:layout>
        <c:manualLayout>
          <c:xMode val="edge"/>
          <c:yMode val="edge"/>
          <c:x val="0.11036785063085901"/>
          <c:y val="3.954610932892365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1429505274104888"/>
          <c:y val="0.13825824746005494"/>
          <c:w val="0.84932420325675417"/>
          <c:h val="0.75723056339585415"/>
        </c:manualLayout>
      </c:layout>
      <c:barChart>
        <c:barDir val="bar"/>
        <c:grouping val="clustered"/>
        <c:varyColors val="0"/>
        <c:ser>
          <c:idx val="0"/>
          <c:order val="0"/>
          <c:tx>
            <c:strRef>
              <c:f>Sheet1!$A$4</c:f>
              <c:strCache>
                <c:ptCount val="1"/>
                <c:pt idx="0">
                  <c:v>SSA</c:v>
                </c:pt>
              </c:strCache>
            </c:strRef>
          </c:tx>
          <c:spPr>
            <a:solidFill>
              <a:srgbClr val="25597D"/>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Sheet1!$B$3:$J$3</c:f>
              <c:strCache>
                <c:ptCount val="9"/>
                <c:pt idx="0">
                  <c:v>Region</c:v>
                </c:pt>
                <c:pt idx="1">
                  <c:v>Saginaw</c:v>
                </c:pt>
                <c:pt idx="2">
                  <c:v>Midland</c:v>
                </c:pt>
                <c:pt idx="3">
                  <c:v>Isabella</c:v>
                </c:pt>
                <c:pt idx="4">
                  <c:v>Gratiot</c:v>
                </c:pt>
                <c:pt idx="5">
                  <c:v>Gladwin</c:v>
                </c:pt>
                <c:pt idx="6">
                  <c:v>Clare</c:v>
                </c:pt>
                <c:pt idx="7">
                  <c:v>Bay</c:v>
                </c:pt>
                <c:pt idx="8">
                  <c:v>Arenac</c:v>
                </c:pt>
              </c:strCache>
            </c:strRef>
          </c:cat>
          <c:val>
            <c:numRef>
              <c:f>Sheet1!$B$4:$J$4</c:f>
              <c:numCache>
                <c:formatCode>0.0%</c:formatCode>
                <c:ptCount val="9"/>
                <c:pt idx="0">
                  <c:v>5.0000000000000001E-3</c:v>
                </c:pt>
                <c:pt idx="1">
                  <c:v>5.0000000000000001E-3</c:v>
                </c:pt>
                <c:pt idx="2">
                  <c:v>5.0000000000000001E-3</c:v>
                </c:pt>
                <c:pt idx="3">
                  <c:v>6.0000000000000001E-3</c:v>
                </c:pt>
                <c:pt idx="4">
                  <c:v>2E-3</c:v>
                </c:pt>
                <c:pt idx="5">
                  <c:v>8.9999999999999993E-3</c:v>
                </c:pt>
                <c:pt idx="6">
                  <c:v>4.0000000000000001E-3</c:v>
                </c:pt>
                <c:pt idx="7">
                  <c:v>4.0000000000000001E-3</c:v>
                </c:pt>
                <c:pt idx="8">
                  <c:v>8.0000000000000002E-3</c:v>
                </c:pt>
              </c:numCache>
            </c:numRef>
          </c:val>
          <c:extLst>
            <c:ext xmlns:c16="http://schemas.microsoft.com/office/drawing/2014/chart" uri="{C3380CC4-5D6E-409C-BE32-E72D297353CC}">
              <c16:uniqueId val="{00000000-B85C-4E29-A4DB-AAF16EB22084}"/>
            </c:ext>
          </c:extLst>
        </c:ser>
        <c:dLbls>
          <c:dLblPos val="outEnd"/>
          <c:showLegendKey val="0"/>
          <c:showVal val="1"/>
          <c:showCatName val="0"/>
          <c:showSerName val="0"/>
          <c:showPercent val="0"/>
          <c:showBubbleSize val="0"/>
        </c:dLbls>
        <c:gapWidth val="50"/>
        <c:axId val="388495056"/>
        <c:axId val="388494640"/>
      </c:barChart>
      <c:catAx>
        <c:axId val="388495056"/>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600" b="1" i="0" u="none" strike="noStrike" kern="120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crossAx val="388494640"/>
        <c:crosses val="autoZero"/>
        <c:auto val="1"/>
        <c:lblAlgn val="ctr"/>
        <c:lblOffset val="0"/>
        <c:noMultiLvlLbl val="0"/>
      </c:catAx>
      <c:valAx>
        <c:axId val="388494640"/>
        <c:scaling>
          <c:orientation val="minMax"/>
          <c:max val="1.0000000000000002E-2"/>
          <c:min val="0"/>
        </c:scaling>
        <c:delete val="0"/>
        <c:axPos val="b"/>
        <c:majorGridlines>
          <c:spPr>
            <a:ln w="9525" cap="flat" cmpd="sng" algn="ctr">
              <a:solidFill>
                <a:schemeClr val="bg1">
                  <a:lumMod val="7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lumMod val="25000"/>
                  </a:schemeClr>
                </a:solidFill>
                <a:latin typeface="Calibri" panose="020F0502020204030204" pitchFamily="34" charset="0"/>
                <a:ea typeface="+mn-ea"/>
                <a:cs typeface="Calibri" panose="020F0502020204030204" pitchFamily="34" charset="0"/>
              </a:defRPr>
            </a:pPr>
            <a:endParaRPr lang="en-US"/>
          </a:p>
        </c:txPr>
        <c:crossAx val="388495056"/>
        <c:crosses val="autoZero"/>
        <c:crossBetween val="between"/>
        <c:majorUnit val="1.0000000000000002E-3"/>
      </c:valAx>
      <c:spPr>
        <a:solidFill>
          <a:schemeClr val="accent3">
            <a:lumMod val="20000"/>
            <a:lumOff val="80000"/>
          </a:schemeClr>
        </a:solidFill>
        <a:ln>
          <a:noFill/>
        </a:ln>
        <a:effectLst/>
      </c:spPr>
    </c:plotArea>
    <c:plotVisOnly val="1"/>
    <c:dispBlanksAs val="gap"/>
    <c:showDLblsOverMax val="0"/>
  </c:chart>
  <c:spPr>
    <a:solidFill>
      <a:schemeClr val="bg1"/>
    </a:solidFill>
    <a:ln w="9525" cap="flat" cmpd="sng" algn="ctr">
      <a:solidFill>
        <a:schemeClr val="bg1">
          <a:lumMod val="50000"/>
        </a:schemeClr>
      </a:solidFill>
      <a:round/>
    </a:ln>
    <a:effectLst>
      <a:outerShdw blurRad="50800" dist="38100" dir="2700000" algn="tl" rotWithShape="0">
        <a:prstClr val="black">
          <a:alpha val="40000"/>
        </a:prstClr>
      </a:outerShdw>
    </a:effectLst>
  </c:spPr>
  <c:txPr>
    <a:bodyPr/>
    <a:lstStyle/>
    <a:p>
      <a:pPr>
        <a:defRPr sz="1600" baseline="0">
          <a:solidFill>
            <a:schemeClr val="bg2">
              <a:lumMod val="25000"/>
            </a:schemeClr>
          </a:solidFill>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chemeClr val="tx1"/>
                </a:solidFill>
                <a:latin typeface="Calibri" panose="020F0502020204030204" pitchFamily="34" charset="0"/>
                <a:ea typeface="+mn-ea"/>
                <a:cs typeface="+mn-cs"/>
              </a:defRPr>
            </a:pPr>
            <a:r>
              <a:rPr lang="en-US" sz="1600" b="1" i="0" u="sng" baseline="0">
                <a:solidFill>
                  <a:schemeClr val="tx1"/>
                </a:solidFill>
                <a:latin typeface="Calibri" panose="020F0502020204030204" pitchFamily="34" charset="0"/>
              </a:rPr>
              <a:t>Region Annual Sales/Median Price (2022-2024)</a:t>
            </a:r>
          </a:p>
        </c:rich>
      </c:tx>
      <c:layout>
        <c:manualLayout>
          <c:xMode val="edge"/>
          <c:yMode val="edge"/>
          <c:x val="0.16242472295129776"/>
          <c:y val="2.6755839683485629E-2"/>
        </c:manualLayout>
      </c:layout>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Calibri" panose="020F0502020204030204" pitchFamily="34" charset="0"/>
              <a:ea typeface="+mn-ea"/>
              <a:cs typeface="+mn-cs"/>
            </a:defRPr>
          </a:pPr>
          <a:endParaRPr lang="en-US"/>
        </a:p>
      </c:txPr>
    </c:title>
    <c:autoTitleDeleted val="0"/>
    <c:plotArea>
      <c:layout>
        <c:manualLayout>
          <c:layoutTarget val="inner"/>
          <c:xMode val="edge"/>
          <c:yMode val="edge"/>
          <c:x val="8.1035834062408871E-2"/>
          <c:y val="0.21824621370360914"/>
          <c:w val="0.80344141878098574"/>
          <c:h val="0.69027067602062286"/>
        </c:manualLayout>
      </c:layout>
      <c:barChart>
        <c:barDir val="col"/>
        <c:grouping val="clustered"/>
        <c:varyColors val="0"/>
        <c:ser>
          <c:idx val="0"/>
          <c:order val="0"/>
          <c:tx>
            <c:strRef>
              <c:f>Sheet1!$B$3</c:f>
              <c:strCache>
                <c:ptCount val="1"/>
                <c:pt idx="0">
                  <c:v>Number Sold</c:v>
                </c:pt>
              </c:strCache>
            </c:strRef>
          </c:tx>
          <c:spPr>
            <a:solidFill>
              <a:srgbClr val="0070C0"/>
            </a:solidFill>
            <a:ln>
              <a:noFill/>
            </a:ln>
            <a:effectLst>
              <a:outerShdw blurRad="50800" dist="38100" dir="2700000" algn="tl" rotWithShape="0">
                <a:prstClr val="black">
                  <a:alpha val="40000"/>
                </a:prstClr>
              </a:outerShdw>
            </a:effectLst>
          </c:spPr>
          <c:invertIfNegative val="0"/>
          <c:dLbls>
            <c:dLbl>
              <c:idx val="2"/>
              <c:layout>
                <c:manualLayout>
                  <c:x val="8.4875562720133283E-17"/>
                  <c:y val="0.1312375042749688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70-4BEF-B2B4-0C0A418DEFC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Sheet1!$A$4:$A$6</c:f>
              <c:numCache>
                <c:formatCode>General</c:formatCode>
                <c:ptCount val="3"/>
                <c:pt idx="0">
                  <c:v>2022</c:v>
                </c:pt>
                <c:pt idx="1">
                  <c:v>2023</c:v>
                </c:pt>
                <c:pt idx="2">
                  <c:v>2024</c:v>
                </c:pt>
              </c:numCache>
            </c:numRef>
          </c:cat>
          <c:val>
            <c:numRef>
              <c:f>Sheet1!$B$4:$B$6</c:f>
              <c:numCache>
                <c:formatCode>#,##0</c:formatCode>
                <c:ptCount val="3"/>
                <c:pt idx="0">
                  <c:v>5333</c:v>
                </c:pt>
                <c:pt idx="1">
                  <c:v>4970</c:v>
                </c:pt>
                <c:pt idx="2">
                  <c:v>5322</c:v>
                </c:pt>
              </c:numCache>
            </c:numRef>
          </c:val>
          <c:extLst>
            <c:ext xmlns:c16="http://schemas.microsoft.com/office/drawing/2014/chart" uri="{C3380CC4-5D6E-409C-BE32-E72D297353CC}">
              <c16:uniqueId val="{00000001-FC70-4BEF-B2B4-0C0A418DEFCA}"/>
            </c:ext>
          </c:extLst>
        </c:ser>
        <c:dLbls>
          <c:dLblPos val="inEnd"/>
          <c:showLegendKey val="0"/>
          <c:showVal val="1"/>
          <c:showCatName val="0"/>
          <c:showSerName val="0"/>
          <c:showPercent val="0"/>
          <c:showBubbleSize val="0"/>
        </c:dLbls>
        <c:gapWidth val="125"/>
        <c:axId val="388495056"/>
        <c:axId val="388494640"/>
      </c:barChart>
      <c:lineChart>
        <c:grouping val="standard"/>
        <c:varyColors val="0"/>
        <c:ser>
          <c:idx val="1"/>
          <c:order val="1"/>
          <c:tx>
            <c:strRef>
              <c:f>Sheet1!$C$3</c:f>
              <c:strCache>
                <c:ptCount val="1"/>
                <c:pt idx="0">
                  <c:v>Median Price</c:v>
                </c:pt>
              </c:strCache>
            </c:strRef>
          </c:tx>
          <c:spPr>
            <a:ln w="28575" cap="rnd">
              <a:solidFill>
                <a:schemeClr val="accent6"/>
              </a:solidFill>
              <a:round/>
            </a:ln>
            <a:effectLst>
              <a:outerShdw blurRad="50800" dist="38100" dir="2700000" algn="tl" rotWithShape="0">
                <a:prstClr val="black">
                  <a:alpha val="40000"/>
                </a:prstClr>
              </a:outerShdw>
            </a:effectLst>
          </c:spPr>
          <c:marker>
            <c:symbol val="diamond"/>
            <c:size val="6"/>
            <c:spPr>
              <a:solidFill>
                <a:schemeClr val="accent6"/>
              </a:solidFill>
              <a:ln w="9525">
                <a:solidFill>
                  <a:schemeClr val="tx1"/>
                </a:solidFill>
              </a:ln>
              <a:effectLst>
                <a:outerShdw blurRad="50800" dist="38100" dir="2700000" algn="tl" rotWithShape="0">
                  <a:prstClr val="black">
                    <a:alpha val="40000"/>
                  </a:prstClr>
                </a:outerShdw>
              </a:effectLst>
            </c:spPr>
          </c:marker>
          <c:dLbls>
            <c:dLbl>
              <c:idx val="0"/>
              <c:layout>
                <c:manualLayout>
                  <c:x val="-0.12500000000000003"/>
                  <c:y val="-3.1215172610424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70-4BEF-B2B4-0C0A418DEFCA}"/>
                </c:ext>
              </c:extLst>
            </c:dLbl>
            <c:dLbl>
              <c:idx val="1"/>
              <c:layout>
                <c:manualLayout>
                  <c:x val="-0.125"/>
                  <c:y val="-2.67558622375063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70-4BEF-B2B4-0C0A418DEFCA}"/>
                </c:ext>
              </c:extLst>
            </c:dLbl>
            <c:dLbl>
              <c:idx val="2"/>
              <c:layout>
                <c:manualLayout>
                  <c:x val="-1.3888888888888973E-2"/>
                  <c:y val="-2.67558622375063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70-4BEF-B2B4-0C0A418DEFCA}"/>
                </c:ext>
              </c:extLst>
            </c:dLbl>
            <c:spPr>
              <a:noFill/>
              <a:ln>
                <a:noFill/>
              </a:ln>
              <a:effectLst/>
            </c:spPr>
            <c:txPr>
              <a:bodyPr rot="0" spcFirstLastPara="1" vertOverflow="ellipsis" vert="horz" wrap="square" lIns="38100" tIns="19050" rIns="38100" bIns="19050" anchor="ctr" anchorCtr="1">
                <a:spAutoFit/>
              </a:bodyPr>
              <a:lstStyle/>
              <a:p>
                <a:pPr>
                  <a:defRPr sz="1800" b="1" i="1"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Sheet1!$A$4:$A$6</c:f>
              <c:numCache>
                <c:formatCode>General</c:formatCode>
                <c:ptCount val="3"/>
                <c:pt idx="0">
                  <c:v>2022</c:v>
                </c:pt>
                <c:pt idx="1">
                  <c:v>2023</c:v>
                </c:pt>
                <c:pt idx="2">
                  <c:v>2024</c:v>
                </c:pt>
              </c:numCache>
            </c:numRef>
          </c:cat>
          <c:val>
            <c:numRef>
              <c:f>Sheet1!$C$4:$C$6</c:f>
              <c:numCache>
                <c:formatCode>"$"#,##0_);[Red]\("$"#,##0\)</c:formatCode>
                <c:ptCount val="3"/>
                <c:pt idx="0">
                  <c:v>152000</c:v>
                </c:pt>
                <c:pt idx="1">
                  <c:v>160000</c:v>
                </c:pt>
                <c:pt idx="2">
                  <c:v>172500</c:v>
                </c:pt>
              </c:numCache>
            </c:numRef>
          </c:val>
          <c:smooth val="0"/>
          <c:extLst>
            <c:ext xmlns:c16="http://schemas.microsoft.com/office/drawing/2014/chart" uri="{C3380CC4-5D6E-409C-BE32-E72D297353CC}">
              <c16:uniqueId val="{00000005-FC70-4BEF-B2B4-0C0A418DEFCA}"/>
            </c:ext>
          </c:extLst>
        </c:ser>
        <c:dLbls>
          <c:showLegendKey val="0"/>
          <c:showVal val="1"/>
          <c:showCatName val="0"/>
          <c:showSerName val="0"/>
          <c:showPercent val="0"/>
          <c:showBubbleSize val="0"/>
        </c:dLbls>
        <c:marker val="1"/>
        <c:smooth val="0"/>
        <c:axId val="450482560"/>
        <c:axId val="414071104"/>
      </c:lineChart>
      <c:catAx>
        <c:axId val="388495056"/>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100" b="0" i="0" u="none" strike="noStrike" kern="1200" baseline="0">
                <a:solidFill>
                  <a:schemeClr val="tx1"/>
                </a:solidFill>
                <a:latin typeface="Calibri" panose="020F0502020204030204" pitchFamily="34" charset="0"/>
                <a:ea typeface="+mn-ea"/>
                <a:cs typeface="+mn-cs"/>
              </a:defRPr>
            </a:pPr>
            <a:endParaRPr lang="en-US"/>
          </a:p>
        </c:txPr>
        <c:crossAx val="388494640"/>
        <c:crosses val="autoZero"/>
        <c:auto val="1"/>
        <c:lblAlgn val="ctr"/>
        <c:lblOffset val="0"/>
        <c:noMultiLvlLbl val="0"/>
      </c:catAx>
      <c:valAx>
        <c:axId val="388494640"/>
        <c:scaling>
          <c:orientation val="minMax"/>
          <c:max val="6000"/>
          <c:min val="0"/>
        </c:scaling>
        <c:delete val="0"/>
        <c:axPos val="l"/>
        <c:majorGridlines>
          <c:spPr>
            <a:ln w="9525" cap="flat" cmpd="sng" algn="ctr">
              <a:solidFill>
                <a:schemeClr val="bg1">
                  <a:lumMod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mn-ea"/>
                <a:cs typeface="+mn-cs"/>
              </a:defRPr>
            </a:pPr>
            <a:endParaRPr lang="en-US"/>
          </a:p>
        </c:txPr>
        <c:crossAx val="388495056"/>
        <c:crosses val="autoZero"/>
        <c:crossBetween val="between"/>
        <c:majorUnit val="750"/>
      </c:valAx>
      <c:valAx>
        <c:axId val="414071104"/>
        <c:scaling>
          <c:orientation val="minMax"/>
          <c:max val="175000"/>
          <c:min val="150000"/>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mn-ea"/>
                <a:cs typeface="+mn-cs"/>
              </a:defRPr>
            </a:pPr>
            <a:endParaRPr lang="en-US"/>
          </a:p>
        </c:txPr>
        <c:crossAx val="450482560"/>
        <c:crosses val="max"/>
        <c:crossBetween val="between"/>
        <c:majorUnit val="5000"/>
      </c:valAx>
      <c:catAx>
        <c:axId val="450482560"/>
        <c:scaling>
          <c:orientation val="minMax"/>
        </c:scaling>
        <c:delete val="1"/>
        <c:axPos val="b"/>
        <c:numFmt formatCode="General" sourceLinked="1"/>
        <c:majorTickMark val="out"/>
        <c:minorTickMark val="none"/>
        <c:tickLblPos val="nextTo"/>
        <c:crossAx val="414071104"/>
        <c:crosses val="autoZero"/>
        <c:auto val="1"/>
        <c:lblAlgn val="ctr"/>
        <c:lblOffset val="100"/>
        <c:noMultiLvlLbl val="0"/>
      </c:catAx>
      <c:spPr>
        <a:solidFill>
          <a:schemeClr val="accent3">
            <a:lumMod val="20000"/>
            <a:lumOff val="80000"/>
          </a:schemeClr>
        </a:solidFill>
        <a:ln>
          <a:noFill/>
        </a:ln>
        <a:effectLst/>
      </c:spPr>
    </c:plotArea>
    <c:legend>
      <c:legendPos val="t"/>
      <c:layout>
        <c:manualLayout>
          <c:xMode val="edge"/>
          <c:yMode val="edge"/>
          <c:x val="0.25844342373869933"/>
          <c:y val="0.11505020762127745"/>
          <c:w val="0.48402376786235052"/>
          <c:h val="8.052671829166979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bg1">
          <a:lumMod val="50000"/>
        </a:schemeClr>
      </a:solidFill>
      <a:round/>
    </a:ln>
    <a:effectLst>
      <a:outerShdw blurRad="50800" dist="38100" dir="2700000" algn="tl" rotWithShape="0">
        <a:prstClr val="black">
          <a:alpha val="40000"/>
        </a:prstClr>
      </a:outerShdw>
    </a:effectLst>
  </c:spPr>
  <c:txPr>
    <a:bodyPr/>
    <a:lstStyle/>
    <a:p>
      <a:pPr>
        <a:defRPr baseline="0">
          <a:solidFill>
            <a:schemeClr val="bg2">
              <a:lumMod val="25000"/>
            </a:schemeClr>
          </a:solidFill>
          <a:latin typeface="Times New Roman" panose="02020603050405020304" pitchFamily="18"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sng"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US" sz="1400" b="1" u="sng" baseline="0" dirty="0"/>
              <a:t>Historical Median Sales Price by County (2022 - 2025)</a:t>
            </a:r>
          </a:p>
        </c:rich>
      </c:tx>
      <c:overlay val="0"/>
      <c:spPr>
        <a:noFill/>
        <a:ln>
          <a:noFill/>
        </a:ln>
        <a:effectLst/>
      </c:spPr>
      <c:txPr>
        <a:bodyPr rot="0" spcFirstLastPara="1" vertOverflow="ellipsis" vert="horz" wrap="square" anchor="ctr" anchorCtr="1"/>
        <a:lstStyle/>
        <a:p>
          <a:pPr>
            <a:defRPr sz="1200" b="1" i="0" u="sng"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1695123161151248"/>
          <c:y val="0.13663063303527737"/>
          <c:w val="0.85784831019833863"/>
          <c:h val="0.74395332212331722"/>
        </c:manualLayout>
      </c:layout>
      <c:barChart>
        <c:barDir val="col"/>
        <c:grouping val="clustered"/>
        <c:varyColors val="0"/>
        <c:ser>
          <c:idx val="0"/>
          <c:order val="0"/>
          <c:spPr>
            <a:solidFill>
              <a:srgbClr val="25597D"/>
            </a:solidFill>
            <a:ln>
              <a:solidFill>
                <a:schemeClr val="tx1"/>
              </a:solidFill>
            </a:ln>
            <a:effectLst>
              <a:outerShdw blurRad="50800" dist="38100" dir="2700000" algn="tl" rotWithShape="0">
                <a:prstClr val="black">
                  <a:alpha val="40000"/>
                </a:prstClr>
              </a:outerShdw>
            </a:effectLst>
          </c:spPr>
          <c:invertIfNegative val="0"/>
          <c:dLbls>
            <c:dLbl>
              <c:idx val="0"/>
              <c:layout>
                <c:manualLayout>
                  <c:x val="-4.2000278459447396E-17"/>
                  <c:y val="0.3934984689413823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F-42EE-AA66-E4E4E8EB068F}"/>
                </c:ext>
              </c:extLst>
            </c:dLbl>
            <c:dLbl>
              <c:idx val="1"/>
              <c:layout>
                <c:manualLayout>
                  <c:x val="0"/>
                  <c:y val="0.3776895596383785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F-42EE-AA66-E4E4E8EB068F}"/>
                </c:ext>
              </c:extLst>
            </c:dLbl>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'For-Sale'!$A$2:$A$9</c:f>
              <c:strCache>
                <c:ptCount val="8"/>
                <c:pt idx="0">
                  <c:v>Arenac</c:v>
                </c:pt>
                <c:pt idx="1">
                  <c:v>Bay</c:v>
                </c:pt>
                <c:pt idx="2">
                  <c:v>Clare</c:v>
                </c:pt>
                <c:pt idx="3">
                  <c:v>Gladwin</c:v>
                </c:pt>
                <c:pt idx="4">
                  <c:v>Gratiot</c:v>
                </c:pt>
                <c:pt idx="5">
                  <c:v>Isabella</c:v>
                </c:pt>
                <c:pt idx="6">
                  <c:v>Midland</c:v>
                </c:pt>
                <c:pt idx="7">
                  <c:v>Saginaw</c:v>
                </c:pt>
              </c:strCache>
            </c:strRef>
          </c:cat>
          <c:val>
            <c:numRef>
              <c:f>'For-Sale'!$B$2:$B$9</c:f>
              <c:numCache>
                <c:formatCode>"$"#,##0_);[Red]\("$"#,##0\)</c:formatCode>
                <c:ptCount val="8"/>
                <c:pt idx="0">
                  <c:v>153500</c:v>
                </c:pt>
                <c:pt idx="1">
                  <c:v>149900</c:v>
                </c:pt>
                <c:pt idx="2">
                  <c:v>136000</c:v>
                </c:pt>
                <c:pt idx="3">
                  <c:v>175000</c:v>
                </c:pt>
                <c:pt idx="4">
                  <c:v>151500</c:v>
                </c:pt>
                <c:pt idx="5">
                  <c:v>185000</c:v>
                </c:pt>
                <c:pt idx="6">
                  <c:v>215000</c:v>
                </c:pt>
                <c:pt idx="7">
                  <c:v>159900</c:v>
                </c:pt>
              </c:numCache>
            </c:numRef>
          </c:val>
          <c:extLst>
            <c:ext xmlns:c16="http://schemas.microsoft.com/office/drawing/2014/chart" uri="{C3380CC4-5D6E-409C-BE32-E72D297353CC}">
              <c16:uniqueId val="{00000002-462F-42EE-AA66-E4E4E8EB068F}"/>
            </c:ext>
          </c:extLst>
        </c:ser>
        <c:dLbls>
          <c:showLegendKey val="0"/>
          <c:showVal val="0"/>
          <c:showCatName val="0"/>
          <c:showSerName val="0"/>
          <c:showPercent val="0"/>
          <c:showBubbleSize val="0"/>
        </c:dLbls>
        <c:gapWidth val="50"/>
        <c:axId val="187867648"/>
        <c:axId val="187870048"/>
      </c:barChart>
      <c:lineChart>
        <c:grouping val="standard"/>
        <c:varyColors val="0"/>
        <c:ser>
          <c:idx val="1"/>
          <c:order val="1"/>
          <c:spPr>
            <a:ln w="31750" cap="rnd">
              <a:solidFill>
                <a:schemeClr val="accent6">
                  <a:lumMod val="60000"/>
                  <a:lumOff val="40000"/>
                </a:schemeClr>
              </a:solidFill>
              <a:round/>
            </a:ln>
            <a:effectLst/>
          </c:spPr>
          <c:marker>
            <c:symbol val="none"/>
          </c:marker>
          <c:cat>
            <c:strRef>
              <c:f>'For-Sale'!$A$2:$A$9</c:f>
              <c:strCache>
                <c:ptCount val="8"/>
                <c:pt idx="0">
                  <c:v>Arenac</c:v>
                </c:pt>
                <c:pt idx="1">
                  <c:v>Bay</c:v>
                </c:pt>
                <c:pt idx="2">
                  <c:v>Clare</c:v>
                </c:pt>
                <c:pt idx="3">
                  <c:v>Gladwin</c:v>
                </c:pt>
                <c:pt idx="4">
                  <c:v>Gratiot</c:v>
                </c:pt>
                <c:pt idx="5">
                  <c:v>Isabella</c:v>
                </c:pt>
                <c:pt idx="6">
                  <c:v>Midland</c:v>
                </c:pt>
                <c:pt idx="7">
                  <c:v>Saginaw</c:v>
                </c:pt>
              </c:strCache>
            </c:strRef>
          </c:cat>
          <c:val>
            <c:numRef>
              <c:f>'For-Sale'!$C$2:$C$9</c:f>
              <c:numCache>
                <c:formatCode>"$"#,##0_);[Red]\("$"#,##0\)</c:formatCode>
                <c:ptCount val="8"/>
                <c:pt idx="0">
                  <c:v>162000</c:v>
                </c:pt>
                <c:pt idx="1">
                  <c:v>162000</c:v>
                </c:pt>
                <c:pt idx="2">
                  <c:v>162000</c:v>
                </c:pt>
                <c:pt idx="3">
                  <c:v>162000</c:v>
                </c:pt>
                <c:pt idx="4">
                  <c:v>162000</c:v>
                </c:pt>
                <c:pt idx="5">
                  <c:v>162000</c:v>
                </c:pt>
                <c:pt idx="6">
                  <c:v>162000</c:v>
                </c:pt>
                <c:pt idx="7">
                  <c:v>162000</c:v>
                </c:pt>
              </c:numCache>
            </c:numRef>
          </c:val>
          <c:smooth val="0"/>
          <c:extLst>
            <c:ext xmlns:c16="http://schemas.microsoft.com/office/drawing/2014/chart" uri="{C3380CC4-5D6E-409C-BE32-E72D297353CC}">
              <c16:uniqueId val="{00000003-462F-42EE-AA66-E4E4E8EB068F}"/>
            </c:ext>
          </c:extLst>
        </c:ser>
        <c:dLbls>
          <c:showLegendKey val="0"/>
          <c:showVal val="0"/>
          <c:showCatName val="0"/>
          <c:showSerName val="0"/>
          <c:showPercent val="0"/>
          <c:showBubbleSize val="0"/>
        </c:dLbls>
        <c:marker val="1"/>
        <c:smooth val="0"/>
        <c:axId val="187867648"/>
        <c:axId val="187870048"/>
      </c:lineChart>
      <c:catAx>
        <c:axId val="187867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87870048"/>
        <c:crosses val="autoZero"/>
        <c:auto val="1"/>
        <c:lblAlgn val="ctr"/>
        <c:lblOffset val="100"/>
        <c:noMultiLvlLbl val="0"/>
      </c:catAx>
      <c:valAx>
        <c:axId val="187870048"/>
        <c:scaling>
          <c:orientation val="minMax"/>
          <c:max val="225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87867648"/>
        <c:crosses val="autoZero"/>
        <c:crossBetween val="between"/>
        <c:majorUnit val="25000"/>
      </c:valAx>
      <c:spPr>
        <a:solidFill>
          <a:schemeClr val="bg1">
            <a:lumMod val="95000"/>
          </a:schemeClr>
        </a:solid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sng" strike="noStrike" kern="1200" spc="0" baseline="0">
                <a:solidFill>
                  <a:schemeClr val="tx1"/>
                </a:solidFill>
                <a:latin typeface="Times New Roman" panose="02020603050405020304" pitchFamily="18" charset="0"/>
                <a:ea typeface="+mn-ea"/>
                <a:cs typeface="+mn-cs"/>
              </a:defRPr>
            </a:pPr>
            <a:r>
              <a:rPr lang="en-US" sz="1800" b="1" i="0" u="sng" baseline="0">
                <a:solidFill>
                  <a:schemeClr val="tx1"/>
                </a:solidFill>
                <a:latin typeface="Calibri" panose="020F0502020204030204" pitchFamily="34" charset="0"/>
              </a:rPr>
              <a:t>Region Sales History by Price</a:t>
            </a:r>
          </a:p>
        </c:rich>
      </c:tx>
      <c:layout>
        <c:manualLayout>
          <c:xMode val="edge"/>
          <c:yMode val="edge"/>
          <c:x val="0.25286333977188635"/>
          <c:y val="1.2558274818244673E-2"/>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Times New Roman" panose="02020603050405020304" pitchFamily="18" charset="0"/>
              <a:ea typeface="+mn-ea"/>
              <a:cs typeface="+mn-cs"/>
            </a:defRPr>
          </a:pPr>
          <a:endParaRPr lang="en-US"/>
        </a:p>
      </c:txPr>
    </c:title>
    <c:autoTitleDeleted val="0"/>
    <c:plotArea>
      <c:layout>
        <c:manualLayout>
          <c:layoutTarget val="inner"/>
          <c:xMode val="edge"/>
          <c:yMode val="edge"/>
          <c:x val="0.10293161271507728"/>
          <c:y val="0.13992364153380918"/>
          <c:w val="0.88593212180657344"/>
          <c:h val="0.70212139324168632"/>
        </c:manualLayout>
      </c:layout>
      <c:barChart>
        <c:barDir val="col"/>
        <c:grouping val="clustered"/>
        <c:varyColors val="0"/>
        <c:ser>
          <c:idx val="0"/>
          <c:order val="0"/>
          <c:tx>
            <c:strRef>
              <c:f>Sheet1!$B$3</c:f>
              <c:strCache>
                <c:ptCount val="1"/>
                <c:pt idx="0">
                  <c:v>PSA</c:v>
                </c:pt>
              </c:strCache>
            </c:strRef>
          </c:tx>
          <c:spPr>
            <a:solidFill>
              <a:schemeClr val="accent5">
                <a:lumMod val="50000"/>
                <a:alpha val="95000"/>
              </a:schemeClr>
            </a:solidFill>
            <a:ln>
              <a:noFill/>
            </a:ln>
            <a:effectLst>
              <a:outerShdw blurRad="50800" dist="38100" dir="2700000" algn="tl" rotWithShape="0">
                <a:prstClr val="black">
                  <a:alpha val="40000"/>
                </a:prstClr>
              </a:outerShdw>
            </a:effectLst>
          </c:spPr>
          <c:invertIfNegative val="0"/>
          <c:dLbls>
            <c:dLbl>
              <c:idx val="0"/>
              <c:layout>
                <c:manualLayout>
                  <c:x val="0"/>
                  <c:y val="3.92343115032604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1D-4C87-BFDE-761FD4B93CA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Up to $199,999</c:v>
                </c:pt>
                <c:pt idx="1">
                  <c:v>$200k-
$299,999</c:v>
                </c:pt>
                <c:pt idx="2">
                  <c:v>$300k-
$399,999</c:v>
                </c:pt>
                <c:pt idx="3">
                  <c:v>$400k-
$499,999</c:v>
                </c:pt>
                <c:pt idx="4">
                  <c:v>$500,000+</c:v>
                </c:pt>
              </c:strCache>
            </c:strRef>
          </c:cat>
          <c:val>
            <c:numRef>
              <c:f>Sheet1!$B$4:$B$8</c:f>
              <c:numCache>
                <c:formatCode>#,##0</c:formatCode>
                <c:ptCount val="5"/>
                <c:pt idx="0">
                  <c:v>10561</c:v>
                </c:pt>
                <c:pt idx="1">
                  <c:v>3416</c:v>
                </c:pt>
                <c:pt idx="2">
                  <c:v>1532</c:v>
                </c:pt>
                <c:pt idx="3">
                  <c:v>537</c:v>
                </c:pt>
                <c:pt idx="4">
                  <c:v>422</c:v>
                </c:pt>
              </c:numCache>
            </c:numRef>
          </c:val>
          <c:extLst>
            <c:ext xmlns:c16="http://schemas.microsoft.com/office/drawing/2014/chart" uri="{C3380CC4-5D6E-409C-BE32-E72D297353CC}">
              <c16:uniqueId val="{00000001-1F1D-4C87-BFDE-761FD4B93CA0}"/>
            </c:ext>
          </c:extLst>
        </c:ser>
        <c:dLbls>
          <c:showLegendKey val="0"/>
          <c:showVal val="0"/>
          <c:showCatName val="0"/>
          <c:showSerName val="0"/>
          <c:showPercent val="0"/>
          <c:showBubbleSize val="0"/>
        </c:dLbls>
        <c:gapWidth val="75"/>
        <c:axId val="388495056"/>
        <c:axId val="388494640"/>
      </c:barChart>
      <c:catAx>
        <c:axId val="388495056"/>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300" b="1" i="0" u="none" strike="noStrike" kern="1200" baseline="0">
                <a:solidFill>
                  <a:schemeClr val="tx1"/>
                </a:solidFill>
                <a:latin typeface="Calibri" panose="020F0502020204030204" pitchFamily="34" charset="0"/>
                <a:ea typeface="+mn-ea"/>
                <a:cs typeface="+mn-cs"/>
              </a:defRPr>
            </a:pPr>
            <a:endParaRPr lang="en-US"/>
          </a:p>
        </c:txPr>
        <c:crossAx val="388494640"/>
        <c:crosses val="autoZero"/>
        <c:auto val="1"/>
        <c:lblAlgn val="ctr"/>
        <c:lblOffset val="0"/>
        <c:noMultiLvlLbl val="0"/>
      </c:catAx>
      <c:valAx>
        <c:axId val="388494640"/>
        <c:scaling>
          <c:orientation val="minMax"/>
          <c:max val="12000"/>
          <c:min val="0"/>
        </c:scaling>
        <c:delete val="0"/>
        <c:axPos val="l"/>
        <c:majorGridlines>
          <c:spPr>
            <a:ln w="9525" cap="flat" cmpd="sng" algn="ctr">
              <a:solidFill>
                <a:schemeClr val="bg1">
                  <a:lumMod val="7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panose="020F0502020204030204" pitchFamily="34" charset="0"/>
                <a:ea typeface="+mn-ea"/>
                <a:cs typeface="+mn-cs"/>
              </a:defRPr>
            </a:pPr>
            <a:endParaRPr lang="en-US"/>
          </a:p>
        </c:txPr>
        <c:crossAx val="388495056"/>
        <c:crosses val="autoZero"/>
        <c:crossBetween val="between"/>
        <c:majorUnit val="2000"/>
      </c:valAx>
      <c:spPr>
        <a:solidFill>
          <a:schemeClr val="accent3">
            <a:lumMod val="20000"/>
            <a:lumOff val="80000"/>
          </a:schemeClr>
        </a:solidFill>
        <a:ln>
          <a:noFill/>
        </a:ln>
        <a:effectLst/>
      </c:spPr>
    </c:plotArea>
    <c:plotVisOnly val="1"/>
    <c:dispBlanksAs val="gap"/>
    <c:showDLblsOverMax val="0"/>
  </c:chart>
  <c:spPr>
    <a:solidFill>
      <a:schemeClr val="bg1"/>
    </a:solidFill>
    <a:ln w="9525" cap="flat" cmpd="sng" algn="ctr">
      <a:solidFill>
        <a:schemeClr val="bg1">
          <a:lumMod val="75000"/>
        </a:schemeClr>
      </a:solidFill>
      <a:round/>
    </a:ln>
    <a:effectLst>
      <a:outerShdw blurRad="101600" dist="101600" dir="2700000" algn="tl" rotWithShape="0">
        <a:schemeClr val="bg2">
          <a:lumMod val="10000"/>
          <a:alpha val="45000"/>
        </a:schemeClr>
      </a:outerShdw>
    </a:effectLst>
  </c:spPr>
  <c:txPr>
    <a:bodyPr/>
    <a:lstStyle/>
    <a:p>
      <a:pPr>
        <a:defRPr baseline="0">
          <a:solidFill>
            <a:schemeClr val="bg2">
              <a:lumMod val="25000"/>
            </a:schemeClr>
          </a:solidFill>
          <a:latin typeface="Times New Roman" panose="02020603050405020304" pitchFamily="18"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chemeClr val="tx1"/>
                </a:solidFill>
                <a:latin typeface="Times New Roman" panose="02020603050405020304" pitchFamily="18" charset="0"/>
                <a:ea typeface="+mn-ea"/>
                <a:cs typeface="+mn-cs"/>
              </a:defRPr>
            </a:pPr>
            <a:r>
              <a:rPr lang="en-US" sz="1800" b="1" i="0" u="sng" baseline="0">
                <a:solidFill>
                  <a:schemeClr val="tx1"/>
                </a:solidFill>
                <a:latin typeface="Calibri" panose="020F0502020204030204" pitchFamily="34" charset="0"/>
              </a:rPr>
              <a:t>Region Available For-Sale Housing by Price</a:t>
            </a:r>
          </a:p>
        </c:rich>
      </c:tx>
      <c:layout>
        <c:manualLayout>
          <c:xMode val="edge"/>
          <c:yMode val="edge"/>
          <c:x val="0.18684078344060734"/>
          <c:y val="2.8875058684883732E-2"/>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Times New Roman" panose="02020603050405020304" pitchFamily="18" charset="0"/>
              <a:ea typeface="+mn-ea"/>
              <a:cs typeface="+mn-cs"/>
            </a:defRPr>
          </a:pPr>
          <a:endParaRPr lang="en-US"/>
        </a:p>
      </c:txPr>
    </c:title>
    <c:autoTitleDeleted val="0"/>
    <c:plotArea>
      <c:layout>
        <c:manualLayout>
          <c:layoutTarget val="inner"/>
          <c:xMode val="edge"/>
          <c:yMode val="edge"/>
          <c:x val="7.524997956570309E-2"/>
          <c:y val="0.15367237511152687"/>
          <c:w val="0.91361378270622751"/>
          <c:h val="0.70212139324168632"/>
        </c:manualLayout>
      </c:layout>
      <c:barChart>
        <c:barDir val="col"/>
        <c:grouping val="clustered"/>
        <c:varyColors val="0"/>
        <c:ser>
          <c:idx val="0"/>
          <c:order val="0"/>
          <c:tx>
            <c:strRef>
              <c:f>Sheet1!$B$3</c:f>
              <c:strCache>
                <c:ptCount val="1"/>
                <c:pt idx="0">
                  <c:v>PSA</c:v>
                </c:pt>
              </c:strCache>
            </c:strRef>
          </c:tx>
          <c:spPr>
            <a:solidFill>
              <a:srgbClr val="25597D">
                <a:alpha val="95000"/>
              </a:srgbClr>
            </a:solidFill>
            <a:ln>
              <a:noFill/>
            </a:ln>
            <a:effectLst>
              <a:outerShdw blurRad="50800" dist="38100" dir="2700000" algn="tl" rotWithShape="0">
                <a:prstClr val="black">
                  <a:alpha val="40000"/>
                </a:prst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6C01-465F-A5A2-6DEB7B895E69}"/>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C01-465F-A5A2-6DEB7B895E69}"/>
                </c:ext>
              </c:extLst>
            </c:dLbl>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6C01-465F-A5A2-6DEB7B895E69}"/>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01-465F-A5A2-6DEB7B895E69}"/>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01-465F-A5A2-6DEB7B895E6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Up to $199,999</c:v>
                </c:pt>
                <c:pt idx="1">
                  <c:v>$200k-
$299,999</c:v>
                </c:pt>
                <c:pt idx="2">
                  <c:v>$300k-
$399,999</c:v>
                </c:pt>
                <c:pt idx="3">
                  <c:v>$400k-
$499,999</c:v>
                </c:pt>
                <c:pt idx="4">
                  <c:v>$500,000+</c:v>
                </c:pt>
              </c:strCache>
            </c:strRef>
          </c:cat>
          <c:val>
            <c:numRef>
              <c:f>Sheet1!$B$4:$B$8</c:f>
              <c:numCache>
                <c:formatCode>#,##0</c:formatCode>
                <c:ptCount val="5"/>
                <c:pt idx="0">
                  <c:v>444</c:v>
                </c:pt>
                <c:pt idx="1">
                  <c:v>203</c:v>
                </c:pt>
                <c:pt idx="2">
                  <c:v>130</c:v>
                </c:pt>
                <c:pt idx="3">
                  <c:v>40</c:v>
                </c:pt>
                <c:pt idx="4">
                  <c:v>59</c:v>
                </c:pt>
              </c:numCache>
            </c:numRef>
          </c:val>
          <c:extLst>
            <c:ext xmlns:c16="http://schemas.microsoft.com/office/drawing/2014/chart" uri="{C3380CC4-5D6E-409C-BE32-E72D297353CC}">
              <c16:uniqueId val="{00000005-6C01-465F-A5A2-6DEB7B895E69}"/>
            </c:ext>
          </c:extLst>
        </c:ser>
        <c:dLbls>
          <c:showLegendKey val="0"/>
          <c:showVal val="0"/>
          <c:showCatName val="0"/>
          <c:showSerName val="0"/>
          <c:showPercent val="0"/>
          <c:showBubbleSize val="0"/>
        </c:dLbls>
        <c:gapWidth val="100"/>
        <c:axId val="388495056"/>
        <c:axId val="388494640"/>
      </c:barChart>
      <c:catAx>
        <c:axId val="388495056"/>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out"/>
        <c:minorTickMark val="none"/>
        <c:tickLblPos val="low"/>
        <c:spPr>
          <a:noFill/>
          <a:ln>
            <a:noFill/>
          </a:ln>
          <a:effectLst/>
        </c:spPr>
        <c:txPr>
          <a:bodyPr rot="0" spcFirstLastPara="1" vertOverflow="ellipsis" wrap="square" anchor="ctr" anchorCtr="1"/>
          <a:lstStyle/>
          <a:p>
            <a:pPr>
              <a:defRPr sz="1300" b="1" i="0" u="none" strike="noStrike" kern="1200" baseline="0">
                <a:solidFill>
                  <a:schemeClr val="tx1"/>
                </a:solidFill>
                <a:latin typeface="Calibri" panose="020F0502020204030204" pitchFamily="34" charset="0"/>
                <a:ea typeface="+mn-ea"/>
                <a:cs typeface="+mn-cs"/>
              </a:defRPr>
            </a:pPr>
            <a:endParaRPr lang="en-US"/>
          </a:p>
        </c:txPr>
        <c:crossAx val="388494640"/>
        <c:crosses val="autoZero"/>
        <c:auto val="1"/>
        <c:lblAlgn val="ctr"/>
        <c:lblOffset val="0"/>
        <c:noMultiLvlLbl val="0"/>
      </c:catAx>
      <c:valAx>
        <c:axId val="388494640"/>
        <c:scaling>
          <c:orientation val="minMax"/>
          <c:max val="450"/>
          <c:min val="0"/>
        </c:scaling>
        <c:delete val="0"/>
        <c:axPos val="l"/>
        <c:majorGridlines>
          <c:spPr>
            <a:ln w="9525" cap="flat" cmpd="sng" algn="ctr">
              <a:solidFill>
                <a:schemeClr val="bg1">
                  <a:lumMod val="7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mn-cs"/>
              </a:defRPr>
            </a:pPr>
            <a:endParaRPr lang="en-US"/>
          </a:p>
        </c:txPr>
        <c:crossAx val="388495056"/>
        <c:crosses val="autoZero"/>
        <c:crossBetween val="between"/>
        <c:majorUnit val="50"/>
      </c:valAx>
      <c:spPr>
        <a:solidFill>
          <a:schemeClr val="bg1">
            <a:lumMod val="95000"/>
          </a:schemeClr>
        </a:solidFill>
        <a:ln>
          <a:noFill/>
        </a:ln>
        <a:effectLst/>
      </c:spPr>
    </c:plotArea>
    <c:plotVisOnly val="1"/>
    <c:dispBlanksAs val="gap"/>
    <c:showDLblsOverMax val="0"/>
  </c:chart>
  <c:spPr>
    <a:solidFill>
      <a:schemeClr val="bg1"/>
    </a:solidFill>
    <a:ln w="9525" cap="flat" cmpd="sng" algn="ctr">
      <a:solidFill>
        <a:schemeClr val="bg1">
          <a:lumMod val="75000"/>
        </a:schemeClr>
      </a:solidFill>
      <a:round/>
    </a:ln>
    <a:effectLst>
      <a:outerShdw blurRad="101600" dist="101600" dir="2700000" algn="tl" rotWithShape="0">
        <a:schemeClr val="bg2">
          <a:lumMod val="10000"/>
          <a:alpha val="45000"/>
        </a:schemeClr>
      </a:outerShdw>
    </a:effectLst>
  </c:spPr>
  <c:txPr>
    <a:bodyPr/>
    <a:lstStyle/>
    <a:p>
      <a:pPr>
        <a:defRPr baseline="0">
          <a:solidFill>
            <a:schemeClr val="bg2">
              <a:lumMod val="25000"/>
            </a:schemeClr>
          </a:solidFill>
          <a:latin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800" b="1" baseline="0"/>
              <a:t>Overall </a:t>
            </a:r>
            <a:r>
              <a:rPr lang="en-US" sz="1800" b="1"/>
              <a:t>Rental Housing Gap by County (2024-2029)</a:t>
            </a:r>
          </a:p>
          <a:p>
            <a:pPr>
              <a:defRPr sz="1800" b="1"/>
            </a:pPr>
            <a:r>
              <a:rPr lang="en-US" sz="1800" b="1" baseline="0"/>
              <a:t>Region G</a:t>
            </a:r>
            <a:endParaRPr lang="en-US" sz="1800" b="1"/>
          </a:p>
        </c:rich>
      </c:tx>
      <c:layout>
        <c:manualLayout>
          <c:xMode val="edge"/>
          <c:yMode val="edge"/>
          <c:x val="0.14248293774695367"/>
          <c:y val="4.551516174547419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4633968463865682"/>
          <c:y val="0.1684834254330034"/>
          <c:w val="0.78736006090841704"/>
          <c:h val="0.70691901301540394"/>
        </c:manualLayout>
      </c:layout>
      <c:barChart>
        <c:barDir val="bar"/>
        <c:grouping val="clustered"/>
        <c:varyColors val="0"/>
        <c:ser>
          <c:idx val="0"/>
          <c:order val="0"/>
          <c:spPr>
            <a:solidFill>
              <a:srgbClr val="25597D"/>
            </a:solidFill>
            <a:ln>
              <a:solidFill>
                <a:schemeClr val="tx1"/>
              </a:solidFill>
            </a:ln>
            <a:effectLst>
              <a:outerShdw blurRad="50800" dist="38100" dir="2700000" algn="tl" rotWithShape="0">
                <a:prstClr val="black">
                  <a:alpha val="40000"/>
                </a:prstClr>
              </a:outerShdw>
            </a:effectLst>
          </c:spPr>
          <c:invertIfNegative val="0"/>
          <c:dLbls>
            <c:dLbl>
              <c:idx val="6"/>
              <c:layout>
                <c:manualLayout>
                  <c:x val="-6.8689257293317568E-2"/>
                  <c:y val="2.698891430344986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F7-4295-8DF5-546A193F51F6}"/>
                </c:ext>
              </c:extLst>
            </c:dLbl>
            <c:dLbl>
              <c:idx val="7"/>
              <c:layout>
                <c:manualLayout>
                  <c:x val="-6.3897763578274758E-3"/>
                  <c:y val="0"/>
                </c:manualLayout>
              </c:layout>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F7-4295-8DF5-546A193F51F6}"/>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 Gaps'!$A$20:$A$27</c:f>
              <c:strCache>
                <c:ptCount val="8"/>
                <c:pt idx="0">
                  <c:v>Saginaw</c:v>
                </c:pt>
                <c:pt idx="1">
                  <c:v>Isabella</c:v>
                </c:pt>
                <c:pt idx="2">
                  <c:v>Midland</c:v>
                </c:pt>
                <c:pt idx="3">
                  <c:v>Bay</c:v>
                </c:pt>
                <c:pt idx="4">
                  <c:v>Gratiot</c:v>
                </c:pt>
                <c:pt idx="5">
                  <c:v>Clare</c:v>
                </c:pt>
                <c:pt idx="6">
                  <c:v>Gladwin </c:v>
                </c:pt>
                <c:pt idx="7">
                  <c:v>Arenac</c:v>
                </c:pt>
              </c:strCache>
            </c:strRef>
          </c:cat>
          <c:val>
            <c:numRef>
              <c:f>'Housing Gaps'!$B$20:$B$27</c:f>
              <c:numCache>
                <c:formatCode>#,##0</c:formatCode>
                <c:ptCount val="8"/>
                <c:pt idx="0">
                  <c:v>2877</c:v>
                </c:pt>
                <c:pt idx="1">
                  <c:v>1936</c:v>
                </c:pt>
                <c:pt idx="2" formatCode="General">
                  <c:v>826</c:v>
                </c:pt>
                <c:pt idx="3" formatCode="General">
                  <c:v>638</c:v>
                </c:pt>
                <c:pt idx="4" formatCode="General">
                  <c:v>464</c:v>
                </c:pt>
                <c:pt idx="5" formatCode="General">
                  <c:v>415</c:v>
                </c:pt>
                <c:pt idx="6" formatCode="General">
                  <c:v>258</c:v>
                </c:pt>
                <c:pt idx="7" formatCode="General">
                  <c:v>140</c:v>
                </c:pt>
              </c:numCache>
            </c:numRef>
          </c:val>
          <c:extLst>
            <c:ext xmlns:c16="http://schemas.microsoft.com/office/drawing/2014/chart" uri="{C3380CC4-5D6E-409C-BE32-E72D297353CC}">
              <c16:uniqueId val="{00000002-EDF7-4295-8DF5-546A193F51F6}"/>
            </c:ext>
          </c:extLst>
        </c:ser>
        <c:dLbls>
          <c:showLegendKey val="0"/>
          <c:showVal val="0"/>
          <c:showCatName val="0"/>
          <c:showSerName val="0"/>
          <c:showPercent val="0"/>
          <c:showBubbleSize val="0"/>
        </c:dLbls>
        <c:gapWidth val="50"/>
        <c:axId val="942910352"/>
        <c:axId val="942904592"/>
      </c:barChart>
      <c:catAx>
        <c:axId val="942910352"/>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942904592"/>
        <c:crosses val="autoZero"/>
        <c:auto val="1"/>
        <c:lblAlgn val="ctr"/>
        <c:lblOffset val="100"/>
        <c:noMultiLvlLbl val="0"/>
      </c:catAx>
      <c:valAx>
        <c:axId val="942904592"/>
        <c:scaling>
          <c:orientation val="minMax"/>
          <c:max val="30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600"/>
                  <a:t>Rental Units Needed</a:t>
                </a:r>
              </a:p>
            </c:rich>
          </c:tx>
          <c:layout>
            <c:manualLayout>
              <c:xMode val="edge"/>
              <c:yMode val="edge"/>
              <c:x val="0.42024351588639269"/>
              <c:y val="0.94228042831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942910352"/>
        <c:crosses val="autoZero"/>
        <c:crossBetween val="between"/>
      </c:valAx>
      <c:spPr>
        <a:solidFill>
          <a:schemeClr val="bg1">
            <a:lumMod val="95000"/>
          </a:schemeClr>
        </a:solid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a:outerShdw blurRad="50800" dist="38100" dir="2700000" algn="tl" rotWithShape="0">
        <a:prstClr val="black">
          <a:alpha val="40000"/>
        </a:prstClr>
      </a:outerShdw>
    </a:effectLst>
  </c:spPr>
  <c:txPr>
    <a:bodyPr/>
    <a:lstStyle/>
    <a:p>
      <a:pPr>
        <a:defRPr>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0.12031</cdr:x>
      <cdr:y>0.19804</cdr:y>
    </cdr:from>
    <cdr:to>
      <cdr:x>0.56241</cdr:x>
      <cdr:y>0.37165</cdr:y>
    </cdr:to>
    <cdr:sp macro="" textlink="">
      <cdr:nvSpPr>
        <cdr:cNvPr id="4" name="TextBox 3">
          <a:extLst xmlns:a="http://schemas.openxmlformats.org/drawingml/2006/main">
            <a:ext uri="{FF2B5EF4-FFF2-40B4-BE49-F238E27FC236}">
              <a16:creationId xmlns:a16="http://schemas.microsoft.com/office/drawing/2014/main" id="{390CD6B1-01C0-B2E3-2173-AB2BFFFC8691}"/>
            </a:ext>
          </a:extLst>
        </cdr:cNvPr>
        <cdr:cNvSpPr txBox="1"/>
      </cdr:nvSpPr>
      <cdr:spPr>
        <a:xfrm xmlns:a="http://schemas.openxmlformats.org/drawingml/2006/main">
          <a:off x="665440" y="654318"/>
          <a:ext cx="2445140" cy="573605"/>
        </a:xfrm>
        <a:prstGeom xmlns:a="http://schemas.openxmlformats.org/drawingml/2006/main" prst="rect">
          <a:avLst/>
        </a:prstGeom>
        <a:noFill xmlns:a="http://schemas.openxmlformats.org/drawingml/2006/main"/>
        <a:ln xmlns:a="http://schemas.openxmlformats.org/drawingml/2006/main" w="25400">
          <a:noFill/>
        </a:ln>
      </cdr:spPr>
      <cdr:txBody>
        <a:bodyPr xmlns:a="http://schemas.openxmlformats.org/drawingml/2006/main" vertOverflow="clip" wrap="square" rtlCol="0"/>
        <a:lstStyle xmlns:a="http://schemas.openxmlformats.org/drawingml/2006/main"/>
        <a:p xmlns:a="http://schemas.openxmlformats.org/drawingml/2006/main">
          <a:pPr algn="ctr"/>
          <a:r>
            <a:rPr lang="en-US" sz="1600" b="1"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Region Median $</a:t>
          </a:r>
          <a:r>
            <a:rPr lang="en-US" sz="1600" b="1" i="1"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162,000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7D895F-84EF-4CAB-B6E4-BA50FF64C5F6}"/>
              </a:ext>
            </a:extLst>
          </p:cNvPr>
          <p:cNvSpPr>
            <a:spLocks noGrp="1"/>
          </p:cNvSpPr>
          <p:nvPr>
            <p:ph type="hdr" sz="quarter"/>
          </p:nvPr>
        </p:nvSpPr>
        <p:spPr>
          <a:xfrm>
            <a:off x="0" y="1"/>
            <a:ext cx="3037840" cy="466434"/>
          </a:xfrm>
          <a:prstGeom prst="rect">
            <a:avLst/>
          </a:prstGeom>
        </p:spPr>
        <p:txBody>
          <a:bodyPr vert="horz" lIns="92802" tIns="46401" rIns="92802" bIns="46401" rtlCol="0"/>
          <a:lstStyle>
            <a:lvl1pPr algn="l">
              <a:defRPr sz="1200"/>
            </a:lvl1pPr>
          </a:lstStyle>
          <a:p>
            <a:endParaRPr lang="en-US" dirty="0"/>
          </a:p>
        </p:txBody>
      </p:sp>
      <p:sp>
        <p:nvSpPr>
          <p:cNvPr id="3" name="Date Placeholder 2">
            <a:extLst>
              <a:ext uri="{FF2B5EF4-FFF2-40B4-BE49-F238E27FC236}">
                <a16:creationId xmlns:a16="http://schemas.microsoft.com/office/drawing/2014/main" id="{447E001D-84A2-44BE-8955-320F8E22218E}"/>
              </a:ext>
            </a:extLst>
          </p:cNvPr>
          <p:cNvSpPr>
            <a:spLocks noGrp="1"/>
          </p:cNvSpPr>
          <p:nvPr>
            <p:ph type="dt" sz="quarter" idx="1"/>
          </p:nvPr>
        </p:nvSpPr>
        <p:spPr>
          <a:xfrm>
            <a:off x="3970938" y="1"/>
            <a:ext cx="3037840" cy="466434"/>
          </a:xfrm>
          <a:prstGeom prst="rect">
            <a:avLst/>
          </a:prstGeom>
        </p:spPr>
        <p:txBody>
          <a:bodyPr vert="horz" lIns="92802" tIns="46401" rIns="92802" bIns="46401" rtlCol="0"/>
          <a:lstStyle>
            <a:lvl1pPr algn="r">
              <a:defRPr sz="1200"/>
            </a:lvl1pPr>
          </a:lstStyle>
          <a:p>
            <a:fld id="{5A1B16E7-6F5C-4573-9BE7-3F1AFFBD6878}" type="datetimeFigureOut">
              <a:rPr lang="en-US" smtClean="0"/>
              <a:t>7/9/2025</a:t>
            </a:fld>
            <a:endParaRPr lang="en-US" dirty="0"/>
          </a:p>
        </p:txBody>
      </p:sp>
      <p:sp>
        <p:nvSpPr>
          <p:cNvPr id="4" name="Footer Placeholder 3">
            <a:extLst>
              <a:ext uri="{FF2B5EF4-FFF2-40B4-BE49-F238E27FC236}">
                <a16:creationId xmlns:a16="http://schemas.microsoft.com/office/drawing/2014/main" id="{3DCA2186-B5F5-4CE8-A2FD-5838BC8EC43F}"/>
              </a:ext>
            </a:extLst>
          </p:cNvPr>
          <p:cNvSpPr>
            <a:spLocks noGrp="1"/>
          </p:cNvSpPr>
          <p:nvPr>
            <p:ph type="ftr" sz="quarter" idx="2"/>
          </p:nvPr>
        </p:nvSpPr>
        <p:spPr>
          <a:xfrm>
            <a:off x="0" y="8829969"/>
            <a:ext cx="3037840" cy="466433"/>
          </a:xfrm>
          <a:prstGeom prst="rect">
            <a:avLst/>
          </a:prstGeom>
        </p:spPr>
        <p:txBody>
          <a:bodyPr vert="horz" lIns="92802" tIns="46401" rIns="92802" bIns="4640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098F11C-67A2-419F-AB0A-7950AD52DFC0}"/>
              </a:ext>
            </a:extLst>
          </p:cNvPr>
          <p:cNvSpPr>
            <a:spLocks noGrp="1"/>
          </p:cNvSpPr>
          <p:nvPr>
            <p:ph type="sldNum" sz="quarter" idx="3"/>
          </p:nvPr>
        </p:nvSpPr>
        <p:spPr>
          <a:xfrm>
            <a:off x="3970938" y="8829969"/>
            <a:ext cx="3037840" cy="466433"/>
          </a:xfrm>
          <a:prstGeom prst="rect">
            <a:avLst/>
          </a:prstGeom>
        </p:spPr>
        <p:txBody>
          <a:bodyPr vert="horz" lIns="92802" tIns="46401" rIns="92802" bIns="46401" rtlCol="0" anchor="b"/>
          <a:lstStyle>
            <a:lvl1pPr algn="r">
              <a:defRPr sz="1200"/>
            </a:lvl1pPr>
          </a:lstStyle>
          <a:p>
            <a:fld id="{BD6F2133-8695-4CDA-9CE9-C423792A94EC}" type="slidenum">
              <a:rPr lang="en-US" smtClean="0"/>
              <a:t>‹#›</a:t>
            </a:fld>
            <a:endParaRPr lang="en-US" dirty="0"/>
          </a:p>
        </p:txBody>
      </p:sp>
    </p:spTree>
    <p:extLst>
      <p:ext uri="{BB962C8B-B14F-4D97-AF65-F5344CB8AC3E}">
        <p14:creationId xmlns:p14="http://schemas.microsoft.com/office/powerpoint/2010/main" val="2205303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FAD2783D-3755-4CC8-864D-D0820E16C2DD}" type="datetimeFigureOut">
              <a:rPr lang="en-US" smtClean="0"/>
              <a:t>7/9/2025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7" tIns="45713" rIns="91427" bIns="45713" rtlCol="0" anchor="ctr"/>
          <a:lstStyle/>
          <a:p>
            <a:endParaRPr lang="en-US" dirty="0"/>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881E60D-90C9-4D28-9330-308B035731F9}" type="slidenum">
              <a:rPr lang="en-US" smtClean="0"/>
              <a:t>‹#›</a:t>
            </a:fld>
            <a:endParaRPr lang="en-US" dirty="0"/>
          </a:p>
        </p:txBody>
      </p:sp>
    </p:spTree>
    <p:extLst>
      <p:ext uri="{BB962C8B-B14F-4D97-AF65-F5344CB8AC3E}">
        <p14:creationId xmlns:p14="http://schemas.microsoft.com/office/powerpoint/2010/main" val="251661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81E60D-90C9-4D28-9330-308B035731F9}" type="slidenum">
              <a:rPr lang="en-US" smtClean="0"/>
              <a:t>2</a:t>
            </a:fld>
            <a:endParaRPr lang="en-US" dirty="0"/>
          </a:p>
        </p:txBody>
      </p:sp>
    </p:spTree>
    <p:extLst>
      <p:ext uri="{BB962C8B-B14F-4D97-AF65-F5344CB8AC3E}">
        <p14:creationId xmlns:p14="http://schemas.microsoft.com/office/powerpoint/2010/main" val="427600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6DDD5-1EB4-7E6C-FC15-D60A55A3A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BF961-1BCE-22A4-C19B-4E6CC35AD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F5DF8-5C2A-1045-F002-17CF294A5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7B4C92-4B48-3955-F3C7-DEE8A3A05D3B}"/>
              </a:ext>
            </a:extLst>
          </p:cNvPr>
          <p:cNvSpPr>
            <a:spLocks noGrp="1"/>
          </p:cNvSpPr>
          <p:nvPr>
            <p:ph type="sldNum" sz="quarter" idx="5"/>
          </p:nvPr>
        </p:nvSpPr>
        <p:spPr/>
        <p:txBody>
          <a:bodyPr/>
          <a:lstStyle/>
          <a:p>
            <a:fld id="{8881E60D-90C9-4D28-9330-308B035731F9}" type="slidenum">
              <a:rPr lang="en-US" smtClean="0"/>
              <a:t>20</a:t>
            </a:fld>
            <a:endParaRPr lang="en-US" dirty="0"/>
          </a:p>
        </p:txBody>
      </p:sp>
    </p:spTree>
    <p:extLst>
      <p:ext uri="{BB962C8B-B14F-4D97-AF65-F5344CB8AC3E}">
        <p14:creationId xmlns:p14="http://schemas.microsoft.com/office/powerpoint/2010/main" val="54767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CF922-9179-779F-D073-B2A7F0E40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1B039-6F7E-5C26-62F7-570F2E87B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F6E69-ABDA-0E29-C8FA-24AEB90A84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E1FE76-F75B-A4DD-6C3F-5468FB9E64DC}"/>
              </a:ext>
            </a:extLst>
          </p:cNvPr>
          <p:cNvSpPr>
            <a:spLocks noGrp="1"/>
          </p:cNvSpPr>
          <p:nvPr>
            <p:ph type="sldNum" sz="quarter" idx="5"/>
          </p:nvPr>
        </p:nvSpPr>
        <p:spPr/>
        <p:txBody>
          <a:bodyPr/>
          <a:lstStyle/>
          <a:p>
            <a:fld id="{8881E60D-90C9-4D28-9330-308B035731F9}" type="slidenum">
              <a:rPr lang="en-US" smtClean="0"/>
              <a:t>21</a:t>
            </a:fld>
            <a:endParaRPr lang="en-US" dirty="0"/>
          </a:p>
        </p:txBody>
      </p:sp>
    </p:spTree>
    <p:extLst>
      <p:ext uri="{BB962C8B-B14F-4D97-AF65-F5344CB8AC3E}">
        <p14:creationId xmlns:p14="http://schemas.microsoft.com/office/powerpoint/2010/main" val="133947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81E60D-90C9-4D28-9330-308B035731F9}" type="slidenum">
              <a:rPr lang="en-US" smtClean="0"/>
              <a:t>22</a:t>
            </a:fld>
            <a:endParaRPr lang="en-US" dirty="0"/>
          </a:p>
        </p:txBody>
      </p:sp>
    </p:spTree>
    <p:extLst>
      <p:ext uri="{BB962C8B-B14F-4D97-AF65-F5344CB8AC3E}">
        <p14:creationId xmlns:p14="http://schemas.microsoft.com/office/powerpoint/2010/main" val="413010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46313-ACC1-FE19-B5C6-E0F634D5B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96AF7-9640-7E25-B68B-C68C023D8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0BD8B-6A86-52DE-DD42-D67C0F849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46A40-2906-D308-E1FF-F75A91CF5F3A}"/>
              </a:ext>
            </a:extLst>
          </p:cNvPr>
          <p:cNvSpPr>
            <a:spLocks noGrp="1"/>
          </p:cNvSpPr>
          <p:nvPr>
            <p:ph type="sldNum" sz="quarter" idx="5"/>
          </p:nvPr>
        </p:nvSpPr>
        <p:spPr/>
        <p:txBody>
          <a:bodyPr/>
          <a:lstStyle/>
          <a:p>
            <a:fld id="{8881E60D-90C9-4D28-9330-308B035731F9}" type="slidenum">
              <a:rPr lang="en-US" smtClean="0"/>
              <a:t>23</a:t>
            </a:fld>
            <a:endParaRPr lang="en-US" dirty="0"/>
          </a:p>
        </p:txBody>
      </p:sp>
    </p:spTree>
    <p:extLst>
      <p:ext uri="{BB962C8B-B14F-4D97-AF65-F5344CB8AC3E}">
        <p14:creationId xmlns:p14="http://schemas.microsoft.com/office/powerpoint/2010/main" val="70763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F6B42-4AC7-7761-1D97-17079DA7D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E223A-C492-F699-E03A-D4A3964CF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E86AD-E7EF-96D1-4B58-2404596CB3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B175E4-BF6B-0DDE-15D0-64962EFE5A3C}"/>
              </a:ext>
            </a:extLst>
          </p:cNvPr>
          <p:cNvSpPr>
            <a:spLocks noGrp="1"/>
          </p:cNvSpPr>
          <p:nvPr>
            <p:ph type="sldNum" sz="quarter" idx="5"/>
          </p:nvPr>
        </p:nvSpPr>
        <p:spPr/>
        <p:txBody>
          <a:bodyPr/>
          <a:lstStyle/>
          <a:p>
            <a:fld id="{8881E60D-90C9-4D28-9330-308B035731F9}" type="slidenum">
              <a:rPr lang="en-US" smtClean="0"/>
              <a:t>24</a:t>
            </a:fld>
            <a:endParaRPr lang="en-US" dirty="0"/>
          </a:p>
        </p:txBody>
      </p:sp>
    </p:spTree>
    <p:extLst>
      <p:ext uri="{BB962C8B-B14F-4D97-AF65-F5344CB8AC3E}">
        <p14:creationId xmlns:p14="http://schemas.microsoft.com/office/powerpoint/2010/main" val="193373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7FDC-E764-809F-4B11-7A8CE2636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A17DF-5E1B-BE5E-C4ED-707C2F94C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D8836-D34F-AE36-A93B-74B5FBCBD1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157FF-DF08-EF44-680B-C0298B87DB95}"/>
              </a:ext>
            </a:extLst>
          </p:cNvPr>
          <p:cNvSpPr>
            <a:spLocks noGrp="1"/>
          </p:cNvSpPr>
          <p:nvPr>
            <p:ph type="sldNum" sz="quarter" idx="5"/>
          </p:nvPr>
        </p:nvSpPr>
        <p:spPr/>
        <p:txBody>
          <a:bodyPr/>
          <a:lstStyle/>
          <a:p>
            <a:fld id="{8881E60D-90C9-4D28-9330-308B035731F9}" type="slidenum">
              <a:rPr lang="en-US" smtClean="0"/>
              <a:t>25</a:t>
            </a:fld>
            <a:endParaRPr lang="en-US" dirty="0"/>
          </a:p>
        </p:txBody>
      </p:sp>
    </p:spTree>
    <p:extLst>
      <p:ext uri="{BB962C8B-B14F-4D97-AF65-F5344CB8AC3E}">
        <p14:creationId xmlns:p14="http://schemas.microsoft.com/office/powerpoint/2010/main" val="93548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B7849C1-D073-446C-A9B5-7BEA8847C361}" type="datetime1">
              <a:rPr lang="en-US" smtClean="0"/>
              <a:t>7/9/2025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975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5D4ED-2A33-4A11-A6E6-9C95B0795C35}" type="datetime1">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19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2DA051F-0DA1-4B24-B557-13487BD82FBA}" type="datetime1">
              <a:rPr lang="en-US" smtClean="0"/>
              <a:t>7/9/2025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566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73A1E-B0FC-4E97-A824-DABF415B522A}" type="datetime1">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439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3855441-9EB1-4368-8E3A-0636A0EEE952}" type="datetime1">
              <a:rPr lang="en-US" smtClean="0"/>
              <a:t>7/9/2025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217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0B11C2-CAAD-47CD-BD51-C2A837D8D3AE}" type="datetime1">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853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D453D1-9990-4CCB-AB31-4B4A604CE5EF}" type="datetime1">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3908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8A3A3E-D26C-4CB2-A527-4D8831636905}" type="datetime1">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58115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7662DE-782C-4D0E-A31F-504E954F2002}" type="datetime1">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000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2A798F5-E417-4AFF-AFDA-9E6279B2B64A}" type="datetime1">
              <a:rPr lang="en-US" smtClean="0"/>
              <a:t>7/9/2025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365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3D48E-103F-4D42-95F3-3661AEF5972A}" type="datetime1">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459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96F5D45-E4A2-46E9-99D9-12EBEB97F03F}" type="datetime1">
              <a:rPr lang="en-US" smtClean="0"/>
              <a:t>7/9/2025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7643716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trickb@bowennational.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PatrickB@bowennational.com"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5361246-E8FE-44F1-B275-41F0E598F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1" y="4813124"/>
            <a:ext cx="3419863" cy="1475235"/>
          </a:xfrm>
          <a:prstGeom prst="rect">
            <a:avLst/>
          </a:prstGeom>
        </p:spPr>
      </p:pic>
      <p:sp>
        <p:nvSpPr>
          <p:cNvPr id="6" name="TextBox 5">
            <a:extLst>
              <a:ext uri="{FF2B5EF4-FFF2-40B4-BE49-F238E27FC236}">
                <a16:creationId xmlns:a16="http://schemas.microsoft.com/office/drawing/2014/main" id="{B8D98B36-4F7C-4FF9-89DC-D0C46B305A09}"/>
              </a:ext>
            </a:extLst>
          </p:cNvPr>
          <p:cNvSpPr txBox="1"/>
          <p:nvPr/>
        </p:nvSpPr>
        <p:spPr>
          <a:xfrm>
            <a:off x="7048326" y="4813124"/>
            <a:ext cx="4855446" cy="1508105"/>
          </a:xfrm>
          <a:prstGeom prst="rect">
            <a:avLst/>
          </a:prstGeom>
          <a:noFill/>
        </p:spPr>
        <p:txBody>
          <a:bodyPr wrap="square">
            <a:spAutoFit/>
          </a:bodyPr>
          <a:lstStyle/>
          <a:p>
            <a:pPr algn="ctr">
              <a:spcBef>
                <a:spcPts val="600"/>
              </a:spcBef>
              <a:spcAft>
                <a:spcPts val="600"/>
              </a:spcAft>
            </a:pPr>
            <a:r>
              <a:rPr lang="en-US" sz="2400" dirty="0">
                <a:solidFill>
                  <a:srgbClr val="FFFFFF"/>
                </a:solidFill>
              </a:rPr>
              <a:t>CONTACT: Patrick Bowen</a:t>
            </a:r>
          </a:p>
          <a:p>
            <a:pPr algn="ctr">
              <a:spcBef>
                <a:spcPts val="600"/>
              </a:spcBef>
              <a:spcAft>
                <a:spcPts val="600"/>
              </a:spcAft>
            </a:pPr>
            <a:r>
              <a:rPr lang="en-US" sz="2400" dirty="0">
                <a:solidFill>
                  <a:schemeClr val="bg1"/>
                </a:solidFill>
                <a:hlinkClick r:id="rId3">
                  <a:extLst>
                    <a:ext uri="{A12FA001-AC4F-418D-AE19-62706E023703}">
                      <ahyp:hlinkClr xmlns:ahyp="http://schemas.microsoft.com/office/drawing/2018/hyperlinkcolor" val="tx"/>
                    </a:ext>
                  </a:extLst>
                </a:hlinkClick>
              </a:rPr>
              <a:t>patrickb@bowennational.com</a:t>
            </a:r>
            <a:endParaRPr lang="en-US" sz="2400" dirty="0">
              <a:solidFill>
                <a:schemeClr val="bg1"/>
              </a:solidFill>
            </a:endParaRPr>
          </a:p>
          <a:p>
            <a:pPr algn="ctr">
              <a:spcBef>
                <a:spcPts val="600"/>
              </a:spcBef>
              <a:spcAft>
                <a:spcPts val="600"/>
              </a:spcAft>
            </a:pPr>
            <a:r>
              <a:rPr lang="en-US" sz="2400" dirty="0">
                <a:solidFill>
                  <a:srgbClr val="FFFFFF"/>
                </a:solidFill>
              </a:rPr>
              <a:t>614-833-9300</a:t>
            </a:r>
          </a:p>
        </p:txBody>
      </p:sp>
      <p:sp>
        <p:nvSpPr>
          <p:cNvPr id="2" name="Rectangle 1">
            <a:extLst>
              <a:ext uri="{FF2B5EF4-FFF2-40B4-BE49-F238E27FC236}">
                <a16:creationId xmlns:a16="http://schemas.microsoft.com/office/drawing/2014/main" id="{8CD358EA-A343-FE93-A2F1-DF6AB87388C4}"/>
              </a:ext>
            </a:extLst>
          </p:cNvPr>
          <p:cNvSpPr/>
          <p:nvPr/>
        </p:nvSpPr>
        <p:spPr>
          <a:xfrm>
            <a:off x="2138217" y="525251"/>
            <a:ext cx="7915565" cy="2585323"/>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REGION G </a:t>
            </a:r>
          </a:p>
          <a:p>
            <a:pPr algn="ctr"/>
            <a:r>
              <a:rPr lang="en-US" sz="5400" b="0" cap="none" spc="0" dirty="0">
                <a:ln w="0"/>
                <a:solidFill>
                  <a:schemeClr val="accent1"/>
                </a:solidFill>
                <a:effectLst>
                  <a:outerShdw blurRad="38100" dist="25400" dir="5400000" algn="ctr" rotWithShape="0">
                    <a:srgbClr val="6E747A">
                      <a:alpha val="43000"/>
                    </a:srgbClr>
                  </a:outerShdw>
                </a:effectLst>
              </a:rPr>
              <a:t>(EAST CENTRAL, MI)</a:t>
            </a:r>
            <a:br>
              <a:rPr lang="en-US" sz="5400" b="0" cap="none" spc="0" dirty="0">
                <a:ln w="0"/>
                <a:solidFill>
                  <a:schemeClr val="accent1"/>
                </a:solidFill>
                <a:effectLst>
                  <a:outerShdw blurRad="38100" dist="25400" dir="5400000" algn="ctr" rotWithShape="0">
                    <a:srgbClr val="6E747A">
                      <a:alpha val="43000"/>
                    </a:srgbClr>
                  </a:outerShdw>
                </a:effectLst>
              </a:rPr>
            </a:br>
            <a:r>
              <a:rPr lang="en-US" sz="5400" b="0" cap="none" spc="0" dirty="0">
                <a:ln w="0"/>
                <a:solidFill>
                  <a:schemeClr val="accent1"/>
                </a:solidFill>
                <a:effectLst>
                  <a:outerShdw blurRad="38100" dist="25400" dir="5400000" algn="ctr" rotWithShape="0">
                    <a:srgbClr val="6E747A">
                      <a:alpha val="43000"/>
                    </a:srgbClr>
                  </a:outerShdw>
                </a:effectLst>
              </a:rPr>
              <a:t>Housing Needs Assessment</a:t>
            </a:r>
          </a:p>
        </p:txBody>
      </p:sp>
    </p:spTree>
    <p:extLst>
      <p:ext uri="{BB962C8B-B14F-4D97-AF65-F5344CB8AC3E}">
        <p14:creationId xmlns:p14="http://schemas.microsoft.com/office/powerpoint/2010/main" val="198201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CBF65-C6E6-3FFC-12B0-E4617F0EEBC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F0E68E8-BF84-E8DB-5193-C29548021CA2}"/>
              </a:ext>
            </a:extLst>
          </p:cNvPr>
          <p:cNvSpPr txBox="1">
            <a:spLocks/>
          </p:cNvSpPr>
          <p:nvPr/>
        </p:nvSpPr>
        <p:spPr>
          <a:xfrm>
            <a:off x="460310" y="573307"/>
            <a:ext cx="11271379" cy="74670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spcAft>
                <a:spcPts val="600"/>
              </a:spcAft>
            </a:pPr>
            <a:r>
              <a:rPr lang="en-US" sz="2400" cap="none" dirty="0">
                <a:solidFill>
                  <a:schemeClr val="bg1"/>
                </a:solidFill>
              </a:rPr>
              <a:t>Housing Cost Burdened Households by Submarket</a:t>
            </a:r>
          </a:p>
        </p:txBody>
      </p:sp>
      <p:graphicFrame>
        <p:nvGraphicFramePr>
          <p:cNvPr id="4" name="Table 3">
            <a:extLst>
              <a:ext uri="{FF2B5EF4-FFF2-40B4-BE49-F238E27FC236}">
                <a16:creationId xmlns:a16="http://schemas.microsoft.com/office/drawing/2014/main" id="{6B062DE4-6B31-07C0-DB9A-BE3E39F67D97}"/>
              </a:ext>
            </a:extLst>
          </p:cNvPr>
          <p:cNvGraphicFramePr>
            <a:graphicFrameLocks noGrp="1"/>
          </p:cNvGraphicFramePr>
          <p:nvPr>
            <p:extLst>
              <p:ext uri="{D42A27DB-BD31-4B8C-83A1-F6EECF244321}">
                <p14:modId xmlns:p14="http://schemas.microsoft.com/office/powerpoint/2010/main" val="2618935104"/>
              </p:ext>
            </p:extLst>
          </p:nvPr>
        </p:nvGraphicFramePr>
        <p:xfrm>
          <a:off x="531430" y="2533159"/>
          <a:ext cx="11271377" cy="4114800"/>
        </p:xfrm>
        <a:graphic>
          <a:graphicData uri="http://schemas.openxmlformats.org/drawingml/2006/table">
            <a:tbl>
              <a:tblPr firstRow="1" firstCol="1" bandRow="1"/>
              <a:tblGrid>
                <a:gridCol w="1491339">
                  <a:extLst>
                    <a:ext uri="{9D8B030D-6E8A-4147-A177-3AD203B41FA5}">
                      <a16:colId xmlns:a16="http://schemas.microsoft.com/office/drawing/2014/main" val="3181337020"/>
                    </a:ext>
                  </a:extLst>
                </a:gridCol>
                <a:gridCol w="1491339">
                  <a:extLst>
                    <a:ext uri="{9D8B030D-6E8A-4147-A177-3AD203B41FA5}">
                      <a16:colId xmlns:a16="http://schemas.microsoft.com/office/drawing/2014/main" val="2561062130"/>
                    </a:ext>
                  </a:extLst>
                </a:gridCol>
                <a:gridCol w="1491339">
                  <a:extLst>
                    <a:ext uri="{9D8B030D-6E8A-4147-A177-3AD203B41FA5}">
                      <a16:colId xmlns:a16="http://schemas.microsoft.com/office/drawing/2014/main" val="148000902"/>
                    </a:ext>
                  </a:extLst>
                </a:gridCol>
                <a:gridCol w="1491339">
                  <a:extLst>
                    <a:ext uri="{9D8B030D-6E8A-4147-A177-3AD203B41FA5}">
                      <a16:colId xmlns:a16="http://schemas.microsoft.com/office/drawing/2014/main" val="528496512"/>
                    </a:ext>
                  </a:extLst>
                </a:gridCol>
                <a:gridCol w="1491339">
                  <a:extLst>
                    <a:ext uri="{9D8B030D-6E8A-4147-A177-3AD203B41FA5}">
                      <a16:colId xmlns:a16="http://schemas.microsoft.com/office/drawing/2014/main" val="2597683317"/>
                    </a:ext>
                  </a:extLst>
                </a:gridCol>
                <a:gridCol w="1002511">
                  <a:extLst>
                    <a:ext uri="{9D8B030D-6E8A-4147-A177-3AD203B41FA5}">
                      <a16:colId xmlns:a16="http://schemas.microsoft.com/office/drawing/2014/main" val="1003876137"/>
                    </a:ext>
                  </a:extLst>
                </a:gridCol>
                <a:gridCol w="899602">
                  <a:extLst>
                    <a:ext uri="{9D8B030D-6E8A-4147-A177-3AD203B41FA5}">
                      <a16:colId xmlns:a16="http://schemas.microsoft.com/office/drawing/2014/main" val="610955560"/>
                    </a:ext>
                  </a:extLst>
                </a:gridCol>
                <a:gridCol w="957129">
                  <a:extLst>
                    <a:ext uri="{9D8B030D-6E8A-4147-A177-3AD203B41FA5}">
                      <a16:colId xmlns:a16="http://schemas.microsoft.com/office/drawing/2014/main" val="2788087117"/>
                    </a:ext>
                  </a:extLst>
                </a:gridCol>
                <a:gridCol w="302979">
                  <a:extLst>
                    <a:ext uri="{9D8B030D-6E8A-4147-A177-3AD203B41FA5}">
                      <a16:colId xmlns:a16="http://schemas.microsoft.com/office/drawing/2014/main" val="1145758385"/>
                    </a:ext>
                  </a:extLst>
                </a:gridCol>
                <a:gridCol w="652461">
                  <a:extLst>
                    <a:ext uri="{9D8B030D-6E8A-4147-A177-3AD203B41FA5}">
                      <a16:colId xmlns:a16="http://schemas.microsoft.com/office/drawing/2014/main" val="3063964516"/>
                    </a:ext>
                  </a:extLst>
                </a:gridCol>
              </a:tblGrid>
              <a:tr h="0">
                <a:tc rowSpan="3">
                  <a:txBody>
                    <a:bodyPr/>
                    <a:lstStyle/>
                    <a:p>
                      <a:endParaRPr lang="en-US" sz="1500">
                        <a:effectLst/>
                        <a:latin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9">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Household Income, Housing Costs and Affordability</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4738496"/>
                  </a:ext>
                </a:extLst>
              </a:tr>
              <a:tr h="0">
                <a:tc vMerge="1">
                  <a:txBody>
                    <a:bodyPr/>
                    <a:lstStyle/>
                    <a:p>
                      <a:endParaRPr lang="en-US"/>
                    </a:p>
                  </a:txBody>
                  <a:tcPr/>
                </a:tc>
                <a:tc rowSpan="2">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Total Households (2024)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Median Household Income (2024)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Median Home Value (2024)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Median Gross Rent (2022)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2">
                  <a:txBody>
                    <a:bodyPr/>
                    <a:lstStyle/>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Share of </a:t>
                      </a:r>
                      <a:endParaRPr lang="en-US" sz="1500" kern="1400" dirty="0">
                        <a:effectLst/>
                        <a:latin typeface="Times New Roman" panose="02020603050405020304" pitchFamily="18" charset="0"/>
                        <a:ea typeface="Times New Roman" panose="02020603050405020304" pitchFamily="18" charset="0"/>
                      </a:endParaRPr>
                    </a:p>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Cost Burdened </a:t>
                      </a:r>
                      <a:endParaRPr lang="en-US" sz="1500" kern="1400" dirty="0">
                        <a:effectLst/>
                        <a:latin typeface="Times New Roman" panose="02020603050405020304" pitchFamily="18" charset="0"/>
                        <a:ea typeface="Times New Roman" panose="02020603050405020304" pitchFamily="18" charset="0"/>
                      </a:endParaRPr>
                    </a:p>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Households (2023)*</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3">
                  <a:txBody>
                    <a:bodyPr/>
                    <a:lstStyle/>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Share of Severe </a:t>
                      </a:r>
                      <a:endParaRPr lang="en-US" sz="1500" kern="1400" dirty="0">
                        <a:effectLst/>
                        <a:latin typeface="Times New Roman" panose="02020603050405020304" pitchFamily="18" charset="0"/>
                        <a:ea typeface="Times New Roman" panose="02020603050405020304" pitchFamily="18" charset="0"/>
                      </a:endParaRPr>
                    </a:p>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Cost Burdened </a:t>
                      </a:r>
                      <a:endParaRPr lang="en-US" sz="1500" kern="1400" dirty="0">
                        <a:effectLst/>
                        <a:latin typeface="Times New Roman" panose="02020603050405020304" pitchFamily="18" charset="0"/>
                        <a:ea typeface="Times New Roman" panose="02020603050405020304" pitchFamily="18" charset="0"/>
                      </a:endParaRPr>
                    </a:p>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Households (2023)**</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4855448"/>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Renter</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500" b="1" kern="0" dirty="0">
                          <a:solidFill>
                            <a:srgbClr val="FFFFFF"/>
                          </a:solidFill>
                          <a:effectLst/>
                          <a:latin typeface="Times New Roman" panose="02020603050405020304" pitchFamily="18" charset="0"/>
                          <a:ea typeface="Times New Roman" panose="02020603050405020304" pitchFamily="18" charset="0"/>
                        </a:rPr>
                        <a:t>Owner</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Renter</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2">
                  <a:txBody>
                    <a:bodyPr/>
                    <a:lstStyle/>
                    <a:p>
                      <a:pPr marL="0" marR="0" algn="ctr">
                        <a:buNone/>
                      </a:pPr>
                      <a:r>
                        <a:rPr lang="en-US" sz="1500" b="1" kern="0">
                          <a:solidFill>
                            <a:srgbClr val="FFFFFF"/>
                          </a:solidFill>
                          <a:effectLst/>
                          <a:latin typeface="Times New Roman" panose="02020603050405020304" pitchFamily="18" charset="0"/>
                          <a:ea typeface="Times New Roman" panose="02020603050405020304" pitchFamily="18" charset="0"/>
                        </a:rPr>
                        <a:t>Owner</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854898988"/>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Arenac</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6,665</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$55,600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D6D9"/>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$156,437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294"/>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$665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40.3%</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DBB9"/>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16.7%</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CB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19.2%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8D5"/>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5F2"/>
                    </a:solidFill>
                  </a:tcPr>
                </a:tc>
                <a:tc hMerge="1">
                  <a:txBody>
                    <a:bodyPr/>
                    <a:lstStyle/>
                    <a:p>
                      <a:endParaRPr lang="en-US"/>
                    </a:p>
                  </a:txBody>
                  <a:tcPr/>
                </a:tc>
                <a:extLst>
                  <a:ext uri="{0D108BD9-81ED-4DB2-BD59-A6C34878D82A}">
                    <a16:rowId xmlns:a16="http://schemas.microsoft.com/office/drawing/2014/main" val="2124047272"/>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Bay</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45,008</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$58,477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AFD"/>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$160,105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AFB1"/>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$786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1E4"/>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39.6%</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D7B1"/>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18.3%</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1F4"/>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19.7%</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CDE"/>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5F1"/>
                    </a:solidFill>
                  </a:tcPr>
                </a:tc>
                <a:tc hMerge="1">
                  <a:txBody>
                    <a:bodyPr/>
                    <a:lstStyle/>
                    <a:p>
                      <a:endParaRPr lang="en-US"/>
                    </a:p>
                  </a:txBody>
                  <a:tcPr/>
                </a:tc>
                <a:extLst>
                  <a:ext uri="{0D108BD9-81ED-4DB2-BD59-A6C34878D82A}">
                    <a16:rowId xmlns:a16="http://schemas.microsoft.com/office/drawing/2014/main" val="2543046509"/>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Clare</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13,494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$46,900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$151,214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$750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DC0"/>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40.7%</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B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21.4%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A8C"/>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17.7%</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BD"/>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9.9%</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hMerge="1">
                  <a:txBody>
                    <a:bodyPr/>
                    <a:lstStyle/>
                    <a:p>
                      <a:endParaRPr lang="en-US"/>
                    </a:p>
                  </a:txBody>
                  <a:tcPr/>
                </a:tc>
                <a:extLst>
                  <a:ext uri="{0D108BD9-81ED-4DB2-BD59-A6C34878D82A}">
                    <a16:rowId xmlns:a16="http://schemas.microsoft.com/office/drawing/2014/main" val="2795016348"/>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Gladwin</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11,220</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$58,700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$181,098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F4ED"/>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$680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77A"/>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35.6%</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22.4%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13.5%</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9.6%</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87A"/>
                    </a:solidFill>
                  </a:tcPr>
                </a:tc>
                <a:tc hMerge="1">
                  <a:txBody>
                    <a:bodyPr/>
                    <a:lstStyle/>
                    <a:p>
                      <a:endParaRPr lang="en-US"/>
                    </a:p>
                  </a:txBody>
                  <a:tcPr/>
                </a:tc>
                <a:extLst>
                  <a:ext uri="{0D108BD9-81ED-4DB2-BD59-A6C34878D82A}">
                    <a16:rowId xmlns:a16="http://schemas.microsoft.com/office/drawing/2014/main" val="3306493330"/>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Gratiot</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14,677</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$59,822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9F8"/>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$153,076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779"/>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$757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4C7"/>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45.2%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FA"/>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15.5%</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18.8%</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6D0"/>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7.0%</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3CB"/>
                    </a:solidFill>
                  </a:tcPr>
                </a:tc>
                <a:tc hMerge="1">
                  <a:txBody>
                    <a:bodyPr/>
                    <a:lstStyle/>
                    <a:p>
                      <a:endParaRPr lang="en-US"/>
                    </a:p>
                  </a:txBody>
                  <a:tcPr/>
                </a:tc>
                <a:extLst>
                  <a:ext uri="{0D108BD9-81ED-4DB2-BD59-A6C34878D82A}">
                    <a16:rowId xmlns:a16="http://schemas.microsoft.com/office/drawing/2014/main" val="3665027153"/>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Isabella</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25,637</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$55,304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D2D5"/>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$182,797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F2EA"/>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$840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5F0"/>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49.8%</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A7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19.2%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D7"/>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28.9%</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9.2%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093"/>
                    </a:solidFill>
                  </a:tcPr>
                </a:tc>
                <a:tc hMerge="1">
                  <a:txBody>
                    <a:bodyPr/>
                    <a:lstStyle/>
                    <a:p>
                      <a:endParaRPr lang="en-US"/>
                    </a:p>
                  </a:txBody>
                  <a:tcPr/>
                </a:tc>
                <a:extLst>
                  <a:ext uri="{0D108BD9-81ED-4DB2-BD59-A6C34878D82A}">
                    <a16:rowId xmlns:a16="http://schemas.microsoft.com/office/drawing/2014/main" val="1016471532"/>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Midland</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34,682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$80,852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$208,333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B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$931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DCBA"/>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47.3%</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6C9"/>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16.1%</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CD9C"/>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25.0%</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8BB"/>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6.5%</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hMerge="1">
                  <a:txBody>
                    <a:bodyPr/>
                    <a:lstStyle/>
                    <a:p>
                      <a:endParaRPr lang="en-US"/>
                    </a:p>
                  </a:txBody>
                  <a:tcPr/>
                </a:tc>
                <a:extLst>
                  <a:ext uri="{0D108BD9-81ED-4DB2-BD59-A6C34878D82A}">
                    <a16:rowId xmlns:a16="http://schemas.microsoft.com/office/drawing/2014/main" val="82595808"/>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Saginaw</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78,479</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$56,804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E8"/>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$166,874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5E7"/>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$876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BDA"/>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50.4%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16.6%</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D9B5"/>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26.1%</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3A6"/>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6.5%</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AC181"/>
                    </a:solidFill>
                  </a:tcPr>
                </a:tc>
                <a:tc hMerge="1">
                  <a:txBody>
                    <a:bodyPr/>
                    <a:lstStyle/>
                    <a:p>
                      <a:endParaRPr lang="en-US"/>
                    </a:p>
                  </a:txBody>
                  <a:tcPr/>
                </a:tc>
                <a:extLst>
                  <a:ext uri="{0D108BD9-81ED-4DB2-BD59-A6C34878D82A}">
                    <a16:rowId xmlns:a16="http://schemas.microsoft.com/office/drawing/2014/main" val="1167575478"/>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Region</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229,862</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$59,224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$172,642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$844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46.7%</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17.6%</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24.1%</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gridSpan="2">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7.3%</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extLst>
                  <a:ext uri="{0D108BD9-81ED-4DB2-BD59-A6C34878D82A}">
                    <a16:rowId xmlns:a16="http://schemas.microsoft.com/office/drawing/2014/main" val="2576522073"/>
                  </a:ext>
                </a:extLst>
              </a:tr>
              <a:tr h="0">
                <a:tc>
                  <a:txBody>
                    <a:bodyPr/>
                    <a:lstStyle/>
                    <a:p>
                      <a:pPr marL="0" marR="0" algn="ctr">
                        <a:buNone/>
                      </a:pPr>
                      <a:r>
                        <a:rPr lang="en-US" sz="1500" b="1" kern="0">
                          <a:solidFill>
                            <a:srgbClr val="000000"/>
                          </a:solidFill>
                          <a:effectLst/>
                          <a:latin typeface="Times New Roman" panose="02020603050405020304" pitchFamily="18" charset="0"/>
                          <a:ea typeface="Times New Roman" panose="02020603050405020304" pitchFamily="18" charset="0"/>
                        </a:rPr>
                        <a:t>Michigan</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4,095,144</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$71,476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$249,290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$1,037 </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45.8%</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a:solidFill>
                            <a:srgbClr val="000000"/>
                          </a:solidFill>
                          <a:effectLst/>
                          <a:latin typeface="Times New Roman" panose="02020603050405020304" pitchFamily="18" charset="0"/>
                          <a:ea typeface="Times New Roman" panose="02020603050405020304" pitchFamily="18" charset="0"/>
                        </a:rPr>
                        <a:t>19.1%</a:t>
                      </a:r>
                      <a:endParaRPr lang="en-US" sz="15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23.7%</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buNone/>
                      </a:pPr>
                      <a:r>
                        <a:rPr lang="en-US" sz="1500" kern="0" dirty="0">
                          <a:solidFill>
                            <a:srgbClr val="000000"/>
                          </a:solidFill>
                          <a:effectLst/>
                          <a:latin typeface="Times New Roman" panose="02020603050405020304" pitchFamily="18" charset="0"/>
                          <a:ea typeface="Times New Roman" panose="02020603050405020304" pitchFamily="18" charset="0"/>
                        </a:rPr>
                        <a:t>7.9%</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48194418"/>
                  </a:ext>
                </a:extLst>
              </a:tr>
              <a:tr h="0">
                <a:tc gridSpan="9">
                  <a:txBody>
                    <a:bodyPr/>
                    <a:lstStyle/>
                    <a:p>
                      <a:pPr marL="0" marR="0">
                        <a:buNone/>
                      </a:pPr>
                      <a:r>
                        <a:rPr lang="en-US" sz="1500" kern="0" dirty="0">
                          <a:solidFill>
                            <a:srgbClr val="000000"/>
                          </a:solidFill>
                          <a:effectLst/>
                          <a:latin typeface="Times New Roman" panose="02020603050405020304" pitchFamily="18" charset="0"/>
                          <a:ea typeface="Times New Roman" panose="02020603050405020304" pitchFamily="18" charset="0"/>
                        </a:rPr>
                        <a:t>Source: American Community Survey; ESRI; Bowen National Research</a:t>
                      </a:r>
                      <a:endParaRPr lang="en-US" sz="1500" kern="1400" dirty="0">
                        <a:effectLst/>
                        <a:latin typeface="Times New Roman" panose="02020603050405020304" pitchFamily="18" charset="0"/>
                        <a:ea typeface="Times New Roman" panose="02020603050405020304" pitchFamily="18" charset="0"/>
                      </a:endParaRPr>
                    </a:p>
                    <a:p>
                      <a:pPr marL="0" marR="0">
                        <a:buNone/>
                      </a:pPr>
                      <a:r>
                        <a:rPr lang="en-US" sz="1500" kern="0" dirty="0">
                          <a:solidFill>
                            <a:srgbClr val="000000"/>
                          </a:solidFill>
                          <a:effectLst/>
                          <a:latin typeface="Times New Roman" panose="02020603050405020304" pitchFamily="18" charset="0"/>
                          <a:ea typeface="Times New Roman" panose="02020603050405020304" pitchFamily="18" charset="0"/>
                        </a:rPr>
                        <a:t>*Paying more than 30% of income toward housing costs</a:t>
                      </a:r>
                      <a:endParaRPr lang="en-US" sz="1500" kern="1400" dirty="0">
                        <a:effectLst/>
                        <a:latin typeface="Times New Roman" panose="02020603050405020304" pitchFamily="18" charset="0"/>
                        <a:ea typeface="Times New Roman" panose="02020603050405020304" pitchFamily="18" charset="0"/>
                      </a:endParaRPr>
                    </a:p>
                    <a:p>
                      <a:pPr marL="0" marR="0">
                        <a:buNone/>
                      </a:pPr>
                      <a:r>
                        <a:rPr lang="en-US" sz="1500" kern="0" dirty="0">
                          <a:solidFill>
                            <a:srgbClr val="000000"/>
                          </a:solidFill>
                          <a:effectLst/>
                          <a:latin typeface="Times New Roman" panose="02020603050405020304" pitchFamily="18" charset="0"/>
                          <a:ea typeface="Times New Roman" panose="02020603050405020304" pitchFamily="18" charset="0"/>
                        </a:rPr>
                        <a:t>**Paying more than 50% of income toward housing costs</a:t>
                      </a:r>
                      <a:endParaRPr lang="en-US" sz="1500" kern="14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buNone/>
                      </a:pPr>
                      <a:r>
                        <a:rPr lang="en-US" sz="1500" kern="1400" dirty="0">
                          <a:effectLst/>
                          <a:latin typeface="Times New Roman" panose="02020603050405020304" pitchFamily="18" charset="0"/>
                          <a:ea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97169376"/>
                  </a:ext>
                </a:extLst>
              </a:tr>
            </a:tbl>
          </a:graphicData>
        </a:graphic>
      </p:graphicFrame>
      <p:sp>
        <p:nvSpPr>
          <p:cNvPr id="6" name="TextBox 5">
            <a:extLst>
              <a:ext uri="{FF2B5EF4-FFF2-40B4-BE49-F238E27FC236}">
                <a16:creationId xmlns:a16="http://schemas.microsoft.com/office/drawing/2014/main" id="{7157B633-8700-E036-7FAF-4497078ACE5C}"/>
              </a:ext>
            </a:extLst>
          </p:cNvPr>
          <p:cNvSpPr txBox="1"/>
          <p:nvPr/>
        </p:nvSpPr>
        <p:spPr>
          <a:xfrm>
            <a:off x="460310" y="1377265"/>
            <a:ext cx="11271376" cy="1155894"/>
          </a:xfrm>
          <a:prstGeom prst="rect">
            <a:avLst/>
          </a:prstGeom>
          <a:noFill/>
        </p:spPr>
        <p:txBody>
          <a:bodyPr wrap="square">
            <a:spAutoFit/>
          </a:bodyPr>
          <a:lstStyle/>
          <a:p>
            <a:pPr marL="53975" lvl="2" algn="ctr">
              <a:lnSpc>
                <a:spcPct val="107000"/>
              </a:lnSpc>
            </a:pPr>
            <a:r>
              <a:rPr lang="en-US" sz="2200" dirty="0">
                <a:solidFill>
                  <a:schemeClr val="accent1"/>
                </a:solidFill>
                <a:cs typeface="Times New Roman" panose="02020603050405020304" pitchFamily="18" charset="0"/>
              </a:rPr>
              <a:t>The PSA has an estimated 26,406 renter households and 30,504 owner households that are housing cost burdened.  Among these cost burdened households, approximately 13,627 renter households and 12,652 owner households are considered to be severe cost burdened. </a:t>
            </a:r>
          </a:p>
        </p:txBody>
      </p:sp>
      <p:sp>
        <p:nvSpPr>
          <p:cNvPr id="2" name="Rectangle 1">
            <a:extLst>
              <a:ext uri="{FF2B5EF4-FFF2-40B4-BE49-F238E27FC236}">
                <a16:creationId xmlns:a16="http://schemas.microsoft.com/office/drawing/2014/main" id="{11F821E6-365D-7A8A-98CA-AB59B922F8A5}"/>
              </a:ext>
            </a:extLst>
          </p:cNvPr>
          <p:cNvSpPr/>
          <p:nvPr/>
        </p:nvSpPr>
        <p:spPr>
          <a:xfrm>
            <a:off x="8006654" y="2777489"/>
            <a:ext cx="1844735" cy="2943226"/>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B7FEFB-7893-69F0-F117-4C470CCC69EE}"/>
              </a:ext>
            </a:extLst>
          </p:cNvPr>
          <p:cNvSpPr/>
          <p:nvPr/>
        </p:nvSpPr>
        <p:spPr>
          <a:xfrm>
            <a:off x="9922510" y="2788284"/>
            <a:ext cx="1844735" cy="2943226"/>
          </a:xfrm>
          <a:prstGeom prst="rect">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59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250A-5E7F-EF55-F0D0-E54D509C1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35F3C-2874-84D2-425A-B7F6449814B1}"/>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Multifamily Rental Housing</a:t>
            </a:r>
            <a:endParaRPr lang="en-US" sz="2400" dirty="0">
              <a:solidFill>
                <a:schemeClr val="bg1"/>
              </a:solidFill>
            </a:endParaRPr>
          </a:p>
        </p:txBody>
      </p:sp>
      <p:sp>
        <p:nvSpPr>
          <p:cNvPr id="3" name="TextBox 2">
            <a:extLst>
              <a:ext uri="{FF2B5EF4-FFF2-40B4-BE49-F238E27FC236}">
                <a16:creationId xmlns:a16="http://schemas.microsoft.com/office/drawing/2014/main" id="{BF4E30A7-752F-D778-1342-F50478047462}"/>
              </a:ext>
            </a:extLst>
          </p:cNvPr>
          <p:cNvSpPr txBox="1"/>
          <p:nvPr/>
        </p:nvSpPr>
        <p:spPr>
          <a:xfrm>
            <a:off x="474820" y="1181766"/>
            <a:ext cx="11271379" cy="1252522"/>
          </a:xfrm>
          <a:prstGeom prst="rect">
            <a:avLst/>
          </a:prstGeom>
          <a:noFill/>
        </p:spPr>
        <p:txBody>
          <a:bodyPr wrap="square">
            <a:spAutoFit/>
          </a:bodyPr>
          <a:lstStyle>
            <a:defPPr>
              <a:defRPr lang="en-US"/>
            </a:defPPr>
            <a:lvl1pPr algn="ctr">
              <a:defRPr sz="2400" b="1">
                <a:solidFill>
                  <a:srgbClr val="C00000"/>
                </a:solidFill>
                <a:cs typeface="Times New Roman" panose="02020603050405020304" pitchFamily="18" charset="0"/>
              </a:defRPr>
            </a:lvl1pPr>
            <a:lvl3pPr marL="53975" marR="0" lvl="2">
              <a:lnSpc>
                <a:spcPct val="107000"/>
              </a:lnSpc>
              <a:spcBef>
                <a:spcPts val="0"/>
              </a:spcBef>
              <a:spcAft>
                <a:spcPts val="0"/>
              </a:spcAft>
              <a:defRPr sz="2400">
                <a:solidFill>
                  <a:srgbClr val="39A0ED"/>
                </a:solidFill>
                <a:ea typeface="Calibri" panose="020F0502020204030204" pitchFamily="34" charset="0"/>
                <a:cs typeface="Times New Roman" panose="02020603050405020304" pitchFamily="18" charset="0"/>
              </a:defRPr>
            </a:lvl3pPr>
          </a:lstStyle>
          <a:p>
            <a:pPr lvl="2" algn="ctr"/>
            <a:r>
              <a:rPr lang="en-US" b="1" dirty="0"/>
              <a:t>The overall vacancy rate of the region is 2.2%, and the vacancy rates for units operating under an affordable housing program (Tax Credit and government-subsidized) are even lower, representative of limited availability. </a:t>
            </a:r>
          </a:p>
        </p:txBody>
      </p:sp>
      <p:sp>
        <p:nvSpPr>
          <p:cNvPr id="13" name="TextBox 12">
            <a:extLst>
              <a:ext uri="{FF2B5EF4-FFF2-40B4-BE49-F238E27FC236}">
                <a16:creationId xmlns:a16="http://schemas.microsoft.com/office/drawing/2014/main" id="{59CEF99D-8C8D-4440-9451-DEE2420C1F31}"/>
              </a:ext>
            </a:extLst>
          </p:cNvPr>
          <p:cNvSpPr txBox="1"/>
          <p:nvPr/>
        </p:nvSpPr>
        <p:spPr>
          <a:xfrm>
            <a:off x="445799" y="5863565"/>
            <a:ext cx="11300400" cy="857351"/>
          </a:xfrm>
          <a:prstGeom prst="rect">
            <a:avLst/>
          </a:prstGeom>
          <a:noFill/>
        </p:spPr>
        <p:txBody>
          <a:bodyPr wrap="square">
            <a:spAutoFit/>
          </a:bodyPr>
          <a:lstStyle/>
          <a:p>
            <a:pPr marL="53975" marR="0" lvl="2" indent="0" algn="ctr"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A0ED"/>
                </a:solidFill>
                <a:effectLst/>
                <a:uLnTx/>
                <a:uFillTx/>
                <a:latin typeface="Gill Sans MT" panose="020B0502020104020203"/>
                <a:ea typeface="Calibri" panose="020F0502020204030204" pitchFamily="34" charset="0"/>
                <a:cs typeface="Times New Roman" panose="02020603050405020304" pitchFamily="18" charset="0"/>
              </a:rPr>
              <a:t>Typically, healthy, well-balanced markets have rental housing vacancy rates generally between 4% and 6%. </a:t>
            </a:r>
          </a:p>
        </p:txBody>
      </p:sp>
      <p:graphicFrame>
        <p:nvGraphicFramePr>
          <p:cNvPr id="6" name="Table 5">
            <a:extLst>
              <a:ext uri="{FF2B5EF4-FFF2-40B4-BE49-F238E27FC236}">
                <a16:creationId xmlns:a16="http://schemas.microsoft.com/office/drawing/2014/main" id="{08A6592E-3209-4EA6-BF5B-3B3CD80500AA}"/>
              </a:ext>
            </a:extLst>
          </p:cNvPr>
          <p:cNvGraphicFramePr>
            <a:graphicFrameLocks noGrp="1"/>
          </p:cNvGraphicFramePr>
          <p:nvPr>
            <p:extLst>
              <p:ext uri="{D42A27DB-BD31-4B8C-83A1-F6EECF244321}">
                <p14:modId xmlns:p14="http://schemas.microsoft.com/office/powerpoint/2010/main" val="775821285"/>
              </p:ext>
            </p:extLst>
          </p:nvPr>
        </p:nvGraphicFramePr>
        <p:xfrm>
          <a:off x="705072" y="2481200"/>
          <a:ext cx="10810874" cy="3048000"/>
        </p:xfrm>
        <a:graphic>
          <a:graphicData uri="http://schemas.openxmlformats.org/drawingml/2006/table">
            <a:tbl>
              <a:tblPr firstRow="1" firstCol="1" lastRow="1" lastCol="1" bandRow="1" bandCol="1"/>
              <a:tblGrid>
                <a:gridCol w="3930584">
                  <a:extLst>
                    <a:ext uri="{9D8B030D-6E8A-4147-A177-3AD203B41FA5}">
                      <a16:colId xmlns:a16="http://schemas.microsoft.com/office/drawing/2014/main" val="2887387223"/>
                    </a:ext>
                  </a:extLst>
                </a:gridCol>
                <a:gridCol w="1406982">
                  <a:extLst>
                    <a:ext uri="{9D8B030D-6E8A-4147-A177-3AD203B41FA5}">
                      <a16:colId xmlns:a16="http://schemas.microsoft.com/office/drawing/2014/main" val="1004195929"/>
                    </a:ext>
                  </a:extLst>
                </a:gridCol>
                <a:gridCol w="1336162">
                  <a:extLst>
                    <a:ext uri="{9D8B030D-6E8A-4147-A177-3AD203B41FA5}">
                      <a16:colId xmlns:a16="http://schemas.microsoft.com/office/drawing/2014/main" val="2543964445"/>
                    </a:ext>
                  </a:extLst>
                </a:gridCol>
                <a:gridCol w="1265342">
                  <a:extLst>
                    <a:ext uri="{9D8B030D-6E8A-4147-A177-3AD203B41FA5}">
                      <a16:colId xmlns:a16="http://schemas.microsoft.com/office/drawing/2014/main" val="375094132"/>
                    </a:ext>
                  </a:extLst>
                </a:gridCol>
                <a:gridCol w="1435312">
                  <a:extLst>
                    <a:ext uri="{9D8B030D-6E8A-4147-A177-3AD203B41FA5}">
                      <a16:colId xmlns:a16="http://schemas.microsoft.com/office/drawing/2014/main" val="2169231658"/>
                    </a:ext>
                  </a:extLst>
                </a:gridCol>
                <a:gridCol w="1436492">
                  <a:extLst>
                    <a:ext uri="{9D8B030D-6E8A-4147-A177-3AD203B41FA5}">
                      <a16:colId xmlns:a16="http://schemas.microsoft.com/office/drawing/2014/main" val="3012806073"/>
                    </a:ext>
                  </a:extLst>
                </a:gridCol>
              </a:tblGrid>
              <a:tr h="222208">
                <a:tc gridSpan="6">
                  <a:txBody>
                    <a:bodyPr/>
                    <a:lstStyle/>
                    <a:p>
                      <a:pPr marL="0" marR="0" algn="ctr">
                        <a:buNone/>
                      </a:pPr>
                      <a:r>
                        <a:rPr lang="en-US" sz="2000" b="1" kern="1400" dirty="0">
                          <a:solidFill>
                            <a:srgbClr val="FFFFFF"/>
                          </a:solidFill>
                          <a:effectLst/>
                          <a:latin typeface="Times New Roman" panose="02020603050405020304" pitchFamily="18" charset="0"/>
                          <a:ea typeface="Times New Roman" panose="02020603050405020304" pitchFamily="18" charset="0"/>
                        </a:rPr>
                        <a:t>Surveyed Multifamily Rental Housing – Region G</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8574385"/>
                  </a:ext>
                </a:extLst>
              </a:tr>
              <a:tr h="444416">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Project Type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Projects Surveyed</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Total 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Vacant 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Occupancy Rate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Vacancy Rate</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4231289105"/>
                  </a:ext>
                </a:extLst>
              </a:tr>
              <a:tr h="222208">
                <a:tc>
                  <a:txBody>
                    <a:bodyPr/>
                    <a:lstStyle/>
                    <a:p>
                      <a:pPr marL="0" marR="0">
                        <a:buNone/>
                      </a:pPr>
                      <a:r>
                        <a:rPr lang="en-US" sz="2000" kern="1400">
                          <a:effectLst/>
                          <a:latin typeface="Times New Roman" panose="02020603050405020304" pitchFamily="18" charset="0"/>
                          <a:ea typeface="Times New Roman" panose="02020603050405020304" pitchFamily="18" charset="0"/>
                        </a:rPr>
                        <a:t>Market-Rate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9,692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301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96.9%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6983536"/>
                  </a:ext>
                </a:extLst>
              </a:tr>
              <a:tr h="222208">
                <a:tc>
                  <a:txBody>
                    <a:bodyPr/>
                    <a:lstStyle/>
                    <a:p>
                      <a:pPr marL="0" marR="0">
                        <a:buNone/>
                      </a:pPr>
                      <a:r>
                        <a:rPr lang="en-US" sz="2000" kern="1400">
                          <a:effectLst/>
                          <a:latin typeface="Times New Roman" panose="02020603050405020304" pitchFamily="18" charset="0"/>
                          <a:ea typeface="Times New Roman" panose="02020603050405020304" pitchFamily="18" charset="0"/>
                        </a:rPr>
                        <a:t>Market-Rate/Tax Credit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666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27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95.9%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4.1%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7492481"/>
                  </a:ext>
                </a:extLst>
              </a:tr>
              <a:tr h="296742">
                <a:tc>
                  <a:txBody>
                    <a:bodyPr/>
                    <a:lstStyle/>
                    <a:p>
                      <a:pPr marL="0" marR="0">
                        <a:buNone/>
                      </a:pPr>
                      <a:r>
                        <a:rPr lang="en-US" sz="2000" kern="1400" dirty="0">
                          <a:effectLst/>
                          <a:latin typeface="Times New Roman" panose="02020603050405020304" pitchFamily="18" charset="0"/>
                          <a:ea typeface="Times New Roman" panose="02020603050405020304" pitchFamily="18" charset="0"/>
                        </a:rPr>
                        <a:t>Market-Rate/-Subsidized</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98.9%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1.1%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8159419"/>
                  </a:ext>
                </a:extLst>
              </a:tr>
              <a:tr h="222208">
                <a:tc>
                  <a:txBody>
                    <a:bodyPr/>
                    <a:lstStyle/>
                    <a:p>
                      <a:pPr marL="0" marR="0">
                        <a:buNone/>
                      </a:pPr>
                      <a:r>
                        <a:rPr lang="en-US" sz="2000" kern="1400">
                          <a:effectLst/>
                          <a:latin typeface="Times New Roman" panose="02020603050405020304" pitchFamily="18" charset="0"/>
                          <a:ea typeface="Times New Roman" panose="02020603050405020304" pitchFamily="18" charset="0"/>
                        </a:rPr>
                        <a:t>Tax Credit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1,659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28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98.3%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2271942"/>
                  </a:ext>
                </a:extLst>
              </a:tr>
              <a:tr h="222208">
                <a:tc>
                  <a:txBody>
                    <a:bodyPr/>
                    <a:lstStyle/>
                    <a:p>
                      <a:pPr marL="0" marR="0">
                        <a:buNone/>
                      </a:pPr>
                      <a:r>
                        <a:rPr lang="en-US" sz="2000" kern="1400">
                          <a:effectLst/>
                          <a:latin typeface="Times New Roman" panose="02020603050405020304" pitchFamily="18" charset="0"/>
                          <a:ea typeface="Times New Roman" panose="02020603050405020304" pitchFamily="18" charset="0"/>
                        </a:rPr>
                        <a:t>Tax Credit/Government-Subsidized</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26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1,291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100.0%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0.0%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56773"/>
                  </a:ext>
                </a:extLst>
              </a:tr>
              <a:tr h="222208">
                <a:tc>
                  <a:txBody>
                    <a:bodyPr/>
                    <a:lstStyle/>
                    <a:p>
                      <a:pPr marL="0" marR="0">
                        <a:buNone/>
                      </a:pPr>
                      <a:r>
                        <a:rPr lang="en-US" sz="2000" kern="1400" dirty="0">
                          <a:effectLst/>
                          <a:latin typeface="Times New Roman" panose="02020603050405020304" pitchFamily="18" charset="0"/>
                          <a:ea typeface="Times New Roman" panose="02020603050405020304" pitchFamily="18" charset="0"/>
                        </a:rPr>
                        <a:t>Government-Subsidized</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2,650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99.8%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0.2%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6265194"/>
                  </a:ext>
                </a:extLst>
              </a:tr>
              <a:tr h="222208">
                <a:tc>
                  <a:txBody>
                    <a:bodyPr/>
                    <a:lstStyle/>
                    <a:p>
                      <a:pPr marL="0" marR="0" algn="r">
                        <a:buNone/>
                      </a:pPr>
                      <a:r>
                        <a:rPr lang="en-US" sz="2000" b="1" kern="1400" dirty="0">
                          <a:effectLst/>
                          <a:latin typeface="Times New Roman" panose="02020603050405020304" pitchFamily="18" charset="0"/>
                          <a:ea typeface="Times New Roman" panose="02020603050405020304" pitchFamily="18" charset="0"/>
                        </a:rPr>
                        <a:t>Total</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b="1" kern="1400">
                          <a:effectLst/>
                          <a:latin typeface="Times New Roman" panose="02020603050405020304" pitchFamily="18" charset="0"/>
                          <a:ea typeface="Times New Roman" panose="02020603050405020304" pitchFamily="18" charset="0"/>
                        </a:rPr>
                        <a:t>186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b="1" kern="1400">
                          <a:effectLst/>
                          <a:latin typeface="Times New Roman" panose="02020603050405020304" pitchFamily="18" charset="0"/>
                          <a:ea typeface="Times New Roman" panose="02020603050405020304" pitchFamily="18" charset="0"/>
                        </a:rPr>
                        <a:t>16,332</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b="1" kern="1400">
                          <a:effectLst/>
                          <a:latin typeface="Times New Roman" panose="02020603050405020304" pitchFamily="18" charset="0"/>
                          <a:ea typeface="Times New Roman" panose="02020603050405020304" pitchFamily="18" charset="0"/>
                        </a:rPr>
                        <a:t>366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b="1" kern="1400">
                          <a:effectLst/>
                          <a:latin typeface="Times New Roman" panose="02020603050405020304" pitchFamily="18" charset="0"/>
                          <a:ea typeface="Times New Roman" panose="02020603050405020304" pitchFamily="18" charset="0"/>
                        </a:rPr>
                        <a:t>97.8%</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b="1" kern="1400" dirty="0">
                          <a:effectLst/>
                          <a:latin typeface="Times New Roman" panose="02020603050405020304" pitchFamily="18" charset="0"/>
                          <a:ea typeface="Times New Roman" panose="02020603050405020304" pitchFamily="18" charset="0"/>
                        </a:rPr>
                        <a:t>2.2%</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4518797"/>
                  </a:ext>
                </a:extLst>
              </a:tr>
            </a:tbl>
          </a:graphicData>
        </a:graphic>
      </p:graphicFrame>
      <p:sp>
        <p:nvSpPr>
          <p:cNvPr id="7" name="Rectangle 1">
            <a:extLst>
              <a:ext uri="{FF2B5EF4-FFF2-40B4-BE49-F238E27FC236}">
                <a16:creationId xmlns:a16="http://schemas.microsoft.com/office/drawing/2014/main" id="{89BDF7B3-0939-67E4-5F4F-01E247EF7A99}"/>
              </a:ext>
            </a:extLst>
          </p:cNvPr>
          <p:cNvSpPr>
            <a:spLocks noChangeArrowheads="1"/>
          </p:cNvSpPr>
          <p:nvPr/>
        </p:nvSpPr>
        <p:spPr bwMode="auto">
          <a:xfrm>
            <a:off x="607585" y="5537734"/>
            <a:ext cx="25282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Source: Bowen National Research</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1CA35C66-A8E9-1974-AECD-FEF902DAEEF2}"/>
              </a:ext>
            </a:extLst>
          </p:cNvPr>
          <p:cNvSpPr/>
          <p:nvPr/>
        </p:nvSpPr>
        <p:spPr>
          <a:xfrm>
            <a:off x="10115550" y="2762250"/>
            <a:ext cx="1371378" cy="2775484"/>
          </a:xfrm>
          <a:prstGeom prst="rect">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775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EABE-0B86-2262-C007-6C0AF5B63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18D6B-3F22-B621-CD19-05A2097E6CE0}"/>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Multifamily Rental Housing</a:t>
            </a:r>
            <a:endParaRPr lang="en-US" sz="2400" dirty="0">
              <a:solidFill>
                <a:schemeClr val="bg1"/>
              </a:solidFill>
            </a:endParaRPr>
          </a:p>
        </p:txBody>
      </p:sp>
      <p:sp>
        <p:nvSpPr>
          <p:cNvPr id="3" name="TextBox 2">
            <a:extLst>
              <a:ext uri="{FF2B5EF4-FFF2-40B4-BE49-F238E27FC236}">
                <a16:creationId xmlns:a16="http://schemas.microsoft.com/office/drawing/2014/main" id="{6ADA28E6-3873-0A24-8B6F-7B6B4862C5F2}"/>
              </a:ext>
            </a:extLst>
          </p:cNvPr>
          <p:cNvSpPr txBox="1"/>
          <p:nvPr/>
        </p:nvSpPr>
        <p:spPr>
          <a:xfrm>
            <a:off x="460310" y="1265715"/>
            <a:ext cx="11271379" cy="857351"/>
          </a:xfrm>
          <a:prstGeom prst="rect">
            <a:avLst/>
          </a:prstGeom>
          <a:noFill/>
        </p:spPr>
        <p:txBody>
          <a:bodyPr wrap="square">
            <a:spAutoFit/>
          </a:bodyPr>
          <a:lstStyle>
            <a:defPPr>
              <a:defRPr lang="en-US"/>
            </a:defPPr>
            <a:lvl1pPr algn="ctr">
              <a:defRPr sz="2400" b="1">
                <a:solidFill>
                  <a:srgbClr val="C00000"/>
                </a:solidFill>
                <a:cs typeface="Times New Roman" panose="02020603050405020304" pitchFamily="18" charset="0"/>
              </a:defRPr>
            </a:lvl1pPr>
            <a:lvl3pPr marL="53975" marR="0" lvl="2">
              <a:lnSpc>
                <a:spcPct val="107000"/>
              </a:lnSpc>
              <a:spcBef>
                <a:spcPts val="0"/>
              </a:spcBef>
              <a:spcAft>
                <a:spcPts val="0"/>
              </a:spcAft>
              <a:defRPr sz="2400">
                <a:solidFill>
                  <a:srgbClr val="39A0ED"/>
                </a:solidFill>
                <a:ea typeface="Calibri" panose="020F0502020204030204" pitchFamily="34" charset="0"/>
                <a:cs typeface="Times New Roman" panose="02020603050405020304" pitchFamily="18" charset="0"/>
              </a:defRPr>
            </a:lvl3pPr>
          </a:lstStyle>
          <a:p>
            <a:pPr lvl="2" algn="ctr"/>
            <a:r>
              <a:rPr lang="en-US" b="1" dirty="0"/>
              <a:t>Overall vacancy rates are low within each county in the region, as well as among each program type.</a:t>
            </a:r>
          </a:p>
        </p:txBody>
      </p:sp>
      <p:graphicFrame>
        <p:nvGraphicFramePr>
          <p:cNvPr id="9" name="Table 8">
            <a:extLst>
              <a:ext uri="{FF2B5EF4-FFF2-40B4-BE49-F238E27FC236}">
                <a16:creationId xmlns:a16="http://schemas.microsoft.com/office/drawing/2014/main" id="{C5537177-055D-0CAC-F97B-03D92275D20E}"/>
              </a:ext>
            </a:extLst>
          </p:cNvPr>
          <p:cNvGraphicFramePr>
            <a:graphicFrameLocks noGrp="1"/>
          </p:cNvGraphicFramePr>
          <p:nvPr>
            <p:extLst>
              <p:ext uri="{D42A27DB-BD31-4B8C-83A1-F6EECF244321}">
                <p14:modId xmlns:p14="http://schemas.microsoft.com/office/powerpoint/2010/main" val="2500475059"/>
              </p:ext>
            </p:extLst>
          </p:nvPr>
        </p:nvGraphicFramePr>
        <p:xfrm>
          <a:off x="662590" y="2253927"/>
          <a:ext cx="11069099" cy="4247330"/>
        </p:xfrm>
        <a:graphic>
          <a:graphicData uri="http://schemas.openxmlformats.org/drawingml/2006/table">
            <a:tbl>
              <a:tblPr firstRow="1" firstCol="1" lastRow="1" lastCol="1" bandRow="1" bandCol="1"/>
              <a:tblGrid>
                <a:gridCol w="1815510">
                  <a:extLst>
                    <a:ext uri="{9D8B030D-6E8A-4147-A177-3AD203B41FA5}">
                      <a16:colId xmlns:a16="http://schemas.microsoft.com/office/drawing/2014/main" val="3454743435"/>
                    </a:ext>
                  </a:extLst>
                </a:gridCol>
                <a:gridCol w="1330389">
                  <a:extLst>
                    <a:ext uri="{9D8B030D-6E8A-4147-A177-3AD203B41FA5}">
                      <a16:colId xmlns:a16="http://schemas.microsoft.com/office/drawing/2014/main" val="3925161170"/>
                    </a:ext>
                  </a:extLst>
                </a:gridCol>
                <a:gridCol w="1088499">
                  <a:extLst>
                    <a:ext uri="{9D8B030D-6E8A-4147-A177-3AD203B41FA5}">
                      <a16:colId xmlns:a16="http://schemas.microsoft.com/office/drawing/2014/main" val="311636707"/>
                    </a:ext>
                  </a:extLst>
                </a:gridCol>
                <a:gridCol w="1088499">
                  <a:extLst>
                    <a:ext uri="{9D8B030D-6E8A-4147-A177-3AD203B41FA5}">
                      <a16:colId xmlns:a16="http://schemas.microsoft.com/office/drawing/2014/main" val="2751975097"/>
                    </a:ext>
                  </a:extLst>
                </a:gridCol>
                <a:gridCol w="1361296">
                  <a:extLst>
                    <a:ext uri="{9D8B030D-6E8A-4147-A177-3AD203B41FA5}">
                      <a16:colId xmlns:a16="http://schemas.microsoft.com/office/drawing/2014/main" val="485855613"/>
                    </a:ext>
                  </a:extLst>
                </a:gridCol>
                <a:gridCol w="1240352">
                  <a:extLst>
                    <a:ext uri="{9D8B030D-6E8A-4147-A177-3AD203B41FA5}">
                      <a16:colId xmlns:a16="http://schemas.microsoft.com/office/drawing/2014/main" val="2652630401"/>
                    </a:ext>
                  </a:extLst>
                </a:gridCol>
                <a:gridCol w="1572277">
                  <a:extLst>
                    <a:ext uri="{9D8B030D-6E8A-4147-A177-3AD203B41FA5}">
                      <a16:colId xmlns:a16="http://schemas.microsoft.com/office/drawing/2014/main" val="575799110"/>
                    </a:ext>
                  </a:extLst>
                </a:gridCol>
                <a:gridCol w="1572277">
                  <a:extLst>
                    <a:ext uri="{9D8B030D-6E8A-4147-A177-3AD203B41FA5}">
                      <a16:colId xmlns:a16="http://schemas.microsoft.com/office/drawing/2014/main" val="463719762"/>
                    </a:ext>
                  </a:extLst>
                </a:gridCol>
              </a:tblGrid>
              <a:tr h="248266">
                <a:tc gridSpan="8">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Surveyed Multifamily Rental Housing Supply by Area</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7180147"/>
                  </a:ext>
                </a:extLst>
              </a:tr>
              <a:tr h="178377">
                <a:tc rowSpan="2">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Area</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Projects Surveyed</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Total</a:t>
                      </a:r>
                      <a:endParaRPr lang="en-US" sz="2000" kern="100" dirty="0">
                        <a:effectLst/>
                        <a:latin typeface="Times New Roman" panose="02020603050405020304" pitchFamily="18" charset="0"/>
                        <a:ea typeface="Times New Roman" panose="02020603050405020304" pitchFamily="18" charset="0"/>
                      </a:endParaRPr>
                    </a:p>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Units</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2000" b="1" kern="1400">
                          <a:solidFill>
                            <a:srgbClr val="FFFFFF"/>
                          </a:solidFill>
                          <a:effectLst/>
                          <a:latin typeface="Times New Roman" panose="02020603050405020304" pitchFamily="18" charset="0"/>
                          <a:ea typeface="Times New Roman" panose="02020603050405020304" pitchFamily="18" charset="0"/>
                        </a:rPr>
                        <a:t>Vacant Units</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Overall Vacancy Rate</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3">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Vacancy Rate by Type</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7445093"/>
                  </a:ext>
                </a:extLst>
              </a:tr>
              <a:tr h="37230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buNone/>
                      </a:pPr>
                      <a:r>
                        <a:rPr lang="en-US" sz="2000" b="1" kern="1400">
                          <a:solidFill>
                            <a:srgbClr val="FFFFFF"/>
                          </a:solidFill>
                          <a:effectLst/>
                          <a:latin typeface="Times New Roman" panose="02020603050405020304" pitchFamily="18" charset="0"/>
                          <a:ea typeface="Times New Roman" panose="02020603050405020304" pitchFamily="18" charset="0"/>
                        </a:rPr>
                        <a:t>Market-Rate</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2000" b="1" kern="1400">
                          <a:solidFill>
                            <a:srgbClr val="FFFFFF"/>
                          </a:solidFill>
                          <a:effectLst/>
                          <a:latin typeface="Times New Roman" panose="02020603050405020304" pitchFamily="18" charset="0"/>
                          <a:ea typeface="Times New Roman" panose="02020603050405020304" pitchFamily="18" charset="0"/>
                        </a:rPr>
                        <a:t>Tax Credit</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2000" b="1" kern="1400">
                          <a:solidFill>
                            <a:srgbClr val="FFFFFF"/>
                          </a:solidFill>
                          <a:effectLst/>
                          <a:latin typeface="Times New Roman" panose="02020603050405020304" pitchFamily="18" charset="0"/>
                          <a:ea typeface="Times New Roman" panose="02020603050405020304" pitchFamily="18" charset="0"/>
                        </a:rPr>
                        <a:t>Government Subsidy</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864132596"/>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Arenac</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7</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153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1.5%</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9831837"/>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Bay</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28</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2,748</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1.9%</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0.4%</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4331040"/>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Clare</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559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5</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0.0%</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73012057"/>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Gladwin</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259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effectLst/>
                          <a:latin typeface="Times New Roman" panose="02020603050405020304" pitchFamily="18" charset="0"/>
                          <a:ea typeface="Times New Roman" panose="02020603050405020304" pitchFamily="18" charset="0"/>
                        </a:rPr>
                        <a:t>-</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0.0%</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7135921"/>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Gratiot</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918</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1.7%</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1.1%</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1.0%</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34589263"/>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Isabella</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2,423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87</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3.7%</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effectLst/>
                          <a:latin typeface="Times New Roman" panose="02020603050405020304" pitchFamily="18" charset="0"/>
                          <a:ea typeface="Times New Roman" panose="02020603050405020304" pitchFamily="18" charset="0"/>
                        </a:rPr>
                        <a:t>5.9%</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0.2%</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6906746"/>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Midland</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25</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2,506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76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3.5%</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2.1%</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0.9%</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759276940"/>
                  </a:ext>
                </a:extLst>
              </a:tr>
              <a:tr h="178377">
                <a:tc>
                  <a:txBody>
                    <a:bodyPr/>
                    <a:lstStyle/>
                    <a:p>
                      <a:pPr marL="0" marR="0" algn="ctr">
                        <a:lnSpc>
                          <a:spcPct val="115000"/>
                        </a:lnSpc>
                        <a:buNone/>
                      </a:pPr>
                      <a:r>
                        <a:rPr lang="en-US" sz="2000" b="1" kern="100">
                          <a:solidFill>
                            <a:srgbClr val="000000"/>
                          </a:solidFill>
                          <a:effectLst/>
                          <a:latin typeface="Times New Roman" panose="02020603050405020304" pitchFamily="18" charset="0"/>
                          <a:ea typeface="Times New Roman" panose="02020603050405020304" pitchFamily="18" charset="0"/>
                        </a:rPr>
                        <a:t>Saginaw</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58</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6,766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145</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2.1%</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3.3%</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a:solidFill>
                            <a:srgbClr val="EE0000"/>
                          </a:solidFill>
                          <a:effectLst/>
                          <a:latin typeface="Times New Roman" panose="02020603050405020304" pitchFamily="18" charset="0"/>
                          <a:ea typeface="Times New Roman" panose="02020603050405020304" pitchFamily="18" charset="0"/>
                        </a:rPr>
                        <a:t>0.0%</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2000" b="1" kern="1400" dirty="0">
                          <a:solidFill>
                            <a:srgbClr val="EE0000"/>
                          </a:solidFill>
                          <a:effectLst/>
                          <a:latin typeface="Times New Roman" panose="02020603050405020304" pitchFamily="18" charset="0"/>
                          <a:ea typeface="Times New Roman" panose="02020603050405020304" pitchFamily="18" charset="0"/>
                        </a:rPr>
                        <a:t>0.0%</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145245"/>
                  </a:ext>
                </a:extLst>
              </a:tr>
              <a:tr h="178377">
                <a:tc>
                  <a:txBody>
                    <a:bodyPr/>
                    <a:lstStyle/>
                    <a:p>
                      <a:pPr marL="0" marR="0" algn="ctr">
                        <a:lnSpc>
                          <a:spcPct val="115000"/>
                        </a:lnSpc>
                        <a:buNone/>
                      </a:pPr>
                      <a:r>
                        <a:rPr lang="en-US" sz="2000" b="1" kern="1400">
                          <a:solidFill>
                            <a:srgbClr val="000000"/>
                          </a:solidFill>
                          <a:effectLst/>
                          <a:latin typeface="Times New Roman" panose="02020603050405020304" pitchFamily="18" charset="0"/>
                          <a:ea typeface="Times New Roman" panose="02020603050405020304" pitchFamily="18" charset="0"/>
                        </a:rPr>
                        <a:t>Region</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a:solidFill>
                            <a:srgbClr val="000000"/>
                          </a:solidFill>
                          <a:effectLst/>
                          <a:latin typeface="Times New Roman" panose="02020603050405020304" pitchFamily="18" charset="0"/>
                          <a:ea typeface="Times New Roman" panose="02020603050405020304" pitchFamily="18" charset="0"/>
                        </a:rPr>
                        <a:t>186</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dirty="0">
                          <a:solidFill>
                            <a:srgbClr val="000000"/>
                          </a:solidFill>
                          <a:effectLst/>
                          <a:latin typeface="Times New Roman" panose="02020603050405020304" pitchFamily="18" charset="0"/>
                          <a:ea typeface="Times New Roman" panose="02020603050405020304" pitchFamily="18" charset="0"/>
                        </a:rPr>
                        <a:t>16,332</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dirty="0">
                          <a:solidFill>
                            <a:srgbClr val="000000"/>
                          </a:solidFill>
                          <a:effectLst/>
                          <a:latin typeface="Times New Roman" panose="02020603050405020304" pitchFamily="18" charset="0"/>
                          <a:ea typeface="Times New Roman" panose="02020603050405020304" pitchFamily="18" charset="0"/>
                        </a:rPr>
                        <a:t>366</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a:solidFill>
                            <a:srgbClr val="000000"/>
                          </a:solidFill>
                          <a:effectLst/>
                          <a:latin typeface="Times New Roman" panose="02020603050405020304" pitchFamily="18" charset="0"/>
                          <a:ea typeface="Times New Roman" panose="02020603050405020304" pitchFamily="18" charset="0"/>
                        </a:rPr>
                        <a:t>2.2%</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a:solidFill>
                            <a:srgbClr val="000000"/>
                          </a:solidFill>
                          <a:effectLst/>
                          <a:latin typeface="Times New Roman" panose="02020603050405020304" pitchFamily="18" charset="0"/>
                          <a:ea typeface="Times New Roman" panose="02020603050405020304" pitchFamily="18" charset="0"/>
                        </a:rPr>
                        <a:t>3.1%</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a:solidFill>
                            <a:srgbClr val="000000"/>
                          </a:solidFill>
                          <a:effectLst/>
                          <a:latin typeface="Times New Roman" panose="02020603050405020304" pitchFamily="18" charset="0"/>
                          <a:ea typeface="Times New Roman" panose="02020603050405020304" pitchFamily="18" charset="0"/>
                        </a:rPr>
                        <a:t>2.1%</a:t>
                      </a:r>
                      <a:endParaRPr lang="en-US" sz="2000" kern="1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lnSpc>
                          <a:spcPct val="115000"/>
                        </a:lnSpc>
                        <a:buNone/>
                      </a:pPr>
                      <a:r>
                        <a:rPr lang="en-US" sz="2000" b="1" kern="1400" dirty="0">
                          <a:solidFill>
                            <a:srgbClr val="FF0000"/>
                          </a:solidFill>
                          <a:effectLst/>
                          <a:latin typeface="Times New Roman" panose="02020603050405020304" pitchFamily="18" charset="0"/>
                          <a:ea typeface="Times New Roman" panose="02020603050405020304" pitchFamily="18" charset="0"/>
                        </a:rPr>
                        <a:t>0.2%</a:t>
                      </a:r>
                      <a:endParaRPr lang="en-US" sz="2000" kern="1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4061375160"/>
                  </a:ext>
                </a:extLst>
              </a:tr>
            </a:tbl>
          </a:graphicData>
        </a:graphic>
      </p:graphicFrame>
      <p:sp>
        <p:nvSpPr>
          <p:cNvPr id="4" name="Rectangle 3">
            <a:extLst>
              <a:ext uri="{FF2B5EF4-FFF2-40B4-BE49-F238E27FC236}">
                <a16:creationId xmlns:a16="http://schemas.microsoft.com/office/drawing/2014/main" id="{0ECC0277-E44C-CCC9-E1EC-BD16AB2D3EC1}"/>
              </a:ext>
            </a:extLst>
          </p:cNvPr>
          <p:cNvSpPr/>
          <p:nvPr/>
        </p:nvSpPr>
        <p:spPr>
          <a:xfrm>
            <a:off x="6005719" y="2556479"/>
            <a:ext cx="1371600" cy="3944778"/>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54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334B-F130-5D74-C39F-21EBEAB02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93CA6-CBD3-2712-A888-7AF8FE15546F}"/>
              </a:ext>
            </a:extLst>
          </p:cNvPr>
          <p:cNvSpPr txBox="1">
            <a:spLocks/>
          </p:cNvSpPr>
          <p:nvPr/>
        </p:nvSpPr>
        <p:spPr>
          <a:xfrm>
            <a:off x="460310" y="565759"/>
            <a:ext cx="11271379" cy="481806"/>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Multifamily Rental Vacancy Rates &amp; Wait Lists</a:t>
            </a:r>
            <a:endParaRPr lang="en-US" sz="2400" dirty="0">
              <a:solidFill>
                <a:schemeClr val="bg1"/>
              </a:solidFill>
            </a:endParaRPr>
          </a:p>
        </p:txBody>
      </p:sp>
      <p:graphicFrame>
        <p:nvGraphicFramePr>
          <p:cNvPr id="8" name="Table 7">
            <a:extLst>
              <a:ext uri="{FF2B5EF4-FFF2-40B4-BE49-F238E27FC236}">
                <a16:creationId xmlns:a16="http://schemas.microsoft.com/office/drawing/2014/main" id="{64060D6B-212F-239B-28CD-146AEF87082E}"/>
              </a:ext>
            </a:extLst>
          </p:cNvPr>
          <p:cNvGraphicFramePr>
            <a:graphicFrameLocks noGrp="1"/>
          </p:cNvGraphicFramePr>
          <p:nvPr>
            <p:extLst>
              <p:ext uri="{D42A27DB-BD31-4B8C-83A1-F6EECF244321}">
                <p14:modId xmlns:p14="http://schemas.microsoft.com/office/powerpoint/2010/main" val="2891847603"/>
              </p:ext>
            </p:extLst>
          </p:nvPr>
        </p:nvGraphicFramePr>
        <p:xfrm>
          <a:off x="287906" y="2212020"/>
          <a:ext cx="11616188" cy="3962400"/>
        </p:xfrm>
        <a:graphic>
          <a:graphicData uri="http://schemas.openxmlformats.org/drawingml/2006/table">
            <a:tbl>
              <a:tblPr firstRow="1" firstCol="1" bandRow="1"/>
              <a:tblGrid>
                <a:gridCol w="1877363">
                  <a:extLst>
                    <a:ext uri="{9D8B030D-6E8A-4147-A177-3AD203B41FA5}">
                      <a16:colId xmlns:a16="http://schemas.microsoft.com/office/drawing/2014/main" val="919544611"/>
                    </a:ext>
                  </a:extLst>
                </a:gridCol>
                <a:gridCol w="2581376">
                  <a:extLst>
                    <a:ext uri="{9D8B030D-6E8A-4147-A177-3AD203B41FA5}">
                      <a16:colId xmlns:a16="http://schemas.microsoft.com/office/drawing/2014/main" val="4243935611"/>
                    </a:ext>
                  </a:extLst>
                </a:gridCol>
                <a:gridCol w="2678076">
                  <a:extLst>
                    <a:ext uri="{9D8B030D-6E8A-4147-A177-3AD203B41FA5}">
                      <a16:colId xmlns:a16="http://schemas.microsoft.com/office/drawing/2014/main" val="4132442481"/>
                    </a:ext>
                  </a:extLst>
                </a:gridCol>
                <a:gridCol w="2679092">
                  <a:extLst>
                    <a:ext uri="{9D8B030D-6E8A-4147-A177-3AD203B41FA5}">
                      <a16:colId xmlns:a16="http://schemas.microsoft.com/office/drawing/2014/main" val="2801928420"/>
                    </a:ext>
                  </a:extLst>
                </a:gridCol>
                <a:gridCol w="1800281">
                  <a:extLst>
                    <a:ext uri="{9D8B030D-6E8A-4147-A177-3AD203B41FA5}">
                      <a16:colId xmlns:a16="http://schemas.microsoft.com/office/drawing/2014/main" val="3392721684"/>
                    </a:ext>
                  </a:extLst>
                </a:gridCol>
              </a:tblGrid>
              <a:tr h="193929">
                <a:tc gridSpan="5">
                  <a:txBody>
                    <a:bodyPr/>
                    <a:lstStyle/>
                    <a:p>
                      <a:pPr marL="0" marR="0" algn="ctr">
                        <a:buNone/>
                      </a:pPr>
                      <a:r>
                        <a:rPr lang="en-US" sz="2000" b="1" kern="1400" dirty="0">
                          <a:solidFill>
                            <a:srgbClr val="FFFFFF"/>
                          </a:solidFill>
                          <a:effectLst/>
                          <a:latin typeface="Times New Roman" panose="02020603050405020304" pitchFamily="18" charset="0"/>
                          <a:ea typeface="Times New Roman" panose="02020603050405020304" pitchFamily="18" charset="0"/>
                        </a:rPr>
                        <a:t>Wait Lists by Property Type – Region G</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180596"/>
                  </a:ext>
                </a:extLst>
              </a:tr>
              <a:tr h="451735">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Study Area</a:t>
                      </a:r>
                      <a:endParaRPr lang="en-US" sz="2000" kern="1400">
                        <a:effectLst/>
                        <a:latin typeface="Times New Roman" panose="02020603050405020304" pitchFamily="18" charset="0"/>
                        <a:ea typeface="Times New Roman" panose="02020603050405020304" pitchFamily="18" charset="0"/>
                      </a:endParaRPr>
                    </a:p>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(County)</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Market-Rate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dirty="0">
                          <a:solidFill>
                            <a:srgbClr val="FFFFFF"/>
                          </a:solidFill>
                          <a:effectLst/>
                          <a:latin typeface="Times New Roman" panose="02020603050405020304" pitchFamily="18" charset="0"/>
                          <a:ea typeface="Times New Roman" panose="02020603050405020304" pitchFamily="18" charset="0"/>
                        </a:rPr>
                        <a:t>Tax Credit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Government-Subsidized</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Total</a:t>
                      </a:r>
                      <a:endParaRPr lang="en-US" sz="2000" kern="1400">
                        <a:effectLst/>
                        <a:latin typeface="Times New Roman" panose="02020603050405020304" pitchFamily="18" charset="0"/>
                        <a:ea typeface="Times New Roman" panose="02020603050405020304" pitchFamily="18" charset="0"/>
                      </a:endParaRPr>
                    </a:p>
                    <a:p>
                      <a:pPr marL="0" marR="0" algn="ctr">
                        <a:buNone/>
                      </a:pPr>
                      <a:r>
                        <a:rPr lang="en-US" sz="2000" b="1" kern="1400">
                          <a:solidFill>
                            <a:srgbClr val="FFFFFF"/>
                          </a:solidFill>
                          <a:effectLst/>
                          <a:latin typeface="Times New Roman" panose="02020603050405020304" pitchFamily="18" charset="0"/>
                          <a:ea typeface="Times New Roman" panose="02020603050405020304" pitchFamily="18" charset="0"/>
                        </a:rPr>
                        <a:t>Households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757450182"/>
                  </a:ext>
                </a:extLst>
              </a:tr>
              <a:tr h="193929">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Arenac</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71 HH</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71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25739405"/>
                  </a:ext>
                </a:extLst>
              </a:tr>
              <a:tr h="301156">
                <a:tc>
                  <a:txBody>
                    <a:bodyPr/>
                    <a:lstStyle/>
                    <a:p>
                      <a:pPr marL="0" marR="0" algn="ctr">
                        <a:buNone/>
                      </a:pPr>
                      <a:r>
                        <a:rPr lang="en-US" sz="2000" b="1" kern="0" dirty="0">
                          <a:solidFill>
                            <a:srgbClr val="000000"/>
                          </a:solidFill>
                          <a:effectLst/>
                          <a:latin typeface="Times New Roman" panose="02020603050405020304" pitchFamily="18" charset="0"/>
                          <a:ea typeface="Times New Roman" panose="02020603050405020304" pitchFamily="18" charset="0"/>
                        </a:rPr>
                        <a:t>Bay</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36 HH (Up to 24 Mo.)</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98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249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383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850782"/>
                  </a:ext>
                </a:extLst>
              </a:tr>
              <a:tr h="301156">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Clare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Yes*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127 HH</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59 HH (Up to 3 Mo.)</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186</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943044713"/>
                  </a:ext>
                </a:extLst>
              </a:tr>
              <a:tr h="193929">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Gladwin</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18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167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185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150738"/>
                  </a:ext>
                </a:extLst>
              </a:tr>
              <a:tr h="301156">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Gratiot</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3 HH</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62 HH</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55 HH (Up to 18 Mo.)</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dirty="0">
                          <a:solidFill>
                            <a:srgbClr val="000000"/>
                          </a:solidFill>
                          <a:effectLst/>
                          <a:latin typeface="Times New Roman" panose="02020603050405020304" pitchFamily="18" charset="0"/>
                          <a:ea typeface="Times New Roman" panose="02020603050405020304" pitchFamily="18" charset="0"/>
                        </a:rPr>
                        <a:t>120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86546529"/>
                  </a:ext>
                </a:extLst>
              </a:tr>
              <a:tr h="301156">
                <a:tc>
                  <a:txBody>
                    <a:bodyPr/>
                    <a:lstStyle/>
                    <a:p>
                      <a:pPr marL="0" marR="0" algn="ctr">
                        <a:buNone/>
                      </a:pPr>
                      <a:r>
                        <a:rPr lang="en-US" sz="2000" b="1" kern="0" dirty="0">
                          <a:solidFill>
                            <a:srgbClr val="000000"/>
                          </a:solidFill>
                          <a:effectLst/>
                          <a:latin typeface="Times New Roman" panose="02020603050405020304" pitchFamily="18" charset="0"/>
                          <a:ea typeface="Times New Roman" panose="02020603050405020304" pitchFamily="18" charset="0"/>
                        </a:rPr>
                        <a:t>Isabella</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91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8 HH (Up to 24 Mo.)</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99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892901"/>
                  </a:ext>
                </a:extLst>
              </a:tr>
              <a:tr h="301156">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Midland</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5 HH</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dirty="0">
                          <a:solidFill>
                            <a:srgbClr val="000000"/>
                          </a:solidFill>
                          <a:effectLst/>
                          <a:latin typeface="Times New Roman" panose="02020603050405020304" pitchFamily="18" charset="0"/>
                          <a:ea typeface="Times New Roman" panose="02020603050405020304" pitchFamily="18" charset="0"/>
                        </a:rPr>
                        <a:t>364 HH (Up to 8 Mo.)</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Yes*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2000" kern="1400">
                          <a:solidFill>
                            <a:srgbClr val="000000"/>
                          </a:solidFill>
                          <a:effectLst/>
                          <a:latin typeface="Times New Roman" panose="02020603050405020304" pitchFamily="18" charset="0"/>
                          <a:ea typeface="Times New Roman" panose="02020603050405020304" pitchFamily="18" charset="0"/>
                        </a:rPr>
                        <a:t>369</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595190493"/>
                  </a:ext>
                </a:extLst>
              </a:tr>
              <a:tr h="301156">
                <a:tc>
                  <a:txBody>
                    <a:bodyPr/>
                    <a:lstStyle/>
                    <a:p>
                      <a:pPr marL="0" marR="0" algn="ctr">
                        <a:buNone/>
                      </a:pPr>
                      <a:r>
                        <a:rPr lang="en-US" sz="2000" b="1" kern="0">
                          <a:solidFill>
                            <a:srgbClr val="000000"/>
                          </a:solidFill>
                          <a:effectLst/>
                          <a:latin typeface="Times New Roman" panose="02020603050405020304" pitchFamily="18" charset="0"/>
                          <a:ea typeface="Times New Roman" panose="02020603050405020304" pitchFamily="18" charset="0"/>
                        </a:rPr>
                        <a:t>Saginaw</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152 HH</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marL="0" marR="0" algn="ctr">
                        <a:buNone/>
                      </a:pPr>
                      <a:r>
                        <a:rPr lang="en-US" sz="2000" kern="1400">
                          <a:effectLst/>
                          <a:latin typeface="Times New Roman" panose="02020603050405020304" pitchFamily="18" charset="0"/>
                          <a:ea typeface="Times New Roman" panose="02020603050405020304" pitchFamily="18" charset="0"/>
                        </a:rPr>
                        <a:t>352 HH (Up to 12 Mo.)</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marL="0" marR="0" algn="ctr">
                        <a:buNone/>
                      </a:pPr>
                      <a:r>
                        <a:rPr lang="en-US" sz="2000" kern="1400" dirty="0">
                          <a:effectLst/>
                          <a:latin typeface="Times New Roman" panose="02020603050405020304" pitchFamily="18" charset="0"/>
                          <a:ea typeface="Times New Roman" panose="02020603050405020304" pitchFamily="18" charset="0"/>
                        </a:rPr>
                        <a:t>504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18983181"/>
                  </a:ext>
                </a:extLst>
              </a:tr>
              <a:tr h="451735">
                <a:tc>
                  <a:txBody>
                    <a:bodyPr/>
                    <a:lstStyle/>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Region</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62 HH</a:t>
                      </a:r>
                      <a:endParaRPr lang="en-US" sz="2000" kern="1400">
                        <a:effectLst/>
                        <a:latin typeface="Times New Roman" panose="02020603050405020304" pitchFamily="18" charset="0"/>
                        <a:ea typeface="Times New Roman" panose="02020603050405020304" pitchFamily="18" charset="0"/>
                      </a:endParaRPr>
                    </a:p>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(Up to 24 Mo.)</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894 HH</a:t>
                      </a:r>
                      <a:endParaRPr lang="en-US" sz="2000" kern="1400">
                        <a:effectLst/>
                        <a:latin typeface="Times New Roman" panose="02020603050405020304" pitchFamily="18" charset="0"/>
                        <a:ea typeface="Times New Roman" panose="02020603050405020304" pitchFamily="18" charset="0"/>
                      </a:endParaRPr>
                    </a:p>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(Up to 8 Mo.)</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961 HH</a:t>
                      </a:r>
                      <a:endParaRPr lang="en-US" sz="2000" kern="1400">
                        <a:effectLst/>
                        <a:latin typeface="Times New Roman" panose="02020603050405020304" pitchFamily="18" charset="0"/>
                        <a:ea typeface="Times New Roman" panose="02020603050405020304" pitchFamily="18" charset="0"/>
                      </a:endParaRPr>
                    </a:p>
                    <a:p>
                      <a:pPr marL="0" marR="0" algn="ctr">
                        <a:buNone/>
                      </a:pPr>
                      <a:r>
                        <a:rPr lang="en-US" sz="2000" b="1" kern="1400">
                          <a:solidFill>
                            <a:srgbClr val="000000"/>
                          </a:solidFill>
                          <a:effectLst/>
                          <a:latin typeface="Times New Roman" panose="02020603050405020304" pitchFamily="18" charset="0"/>
                          <a:ea typeface="Times New Roman" panose="02020603050405020304" pitchFamily="18" charset="0"/>
                        </a:rPr>
                        <a:t>(Up to 24 Mo.)</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2000" b="1" kern="1400" dirty="0">
                          <a:solidFill>
                            <a:srgbClr val="000000"/>
                          </a:solidFill>
                          <a:effectLst/>
                          <a:latin typeface="Times New Roman" panose="02020603050405020304" pitchFamily="18" charset="0"/>
                          <a:ea typeface="Times New Roman" panose="02020603050405020304" pitchFamily="18" charset="0"/>
                        </a:rPr>
                        <a:t>1,917</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740509084"/>
                  </a:ext>
                </a:extLst>
              </a:tr>
            </a:tbl>
          </a:graphicData>
        </a:graphic>
      </p:graphicFrame>
      <p:sp>
        <p:nvSpPr>
          <p:cNvPr id="11" name="TextBox 10">
            <a:extLst>
              <a:ext uri="{FF2B5EF4-FFF2-40B4-BE49-F238E27FC236}">
                <a16:creationId xmlns:a16="http://schemas.microsoft.com/office/drawing/2014/main" id="{C28B1684-EBB6-2865-847D-4D500286BEFD}"/>
              </a:ext>
            </a:extLst>
          </p:cNvPr>
          <p:cNvSpPr txBox="1"/>
          <p:nvPr/>
        </p:nvSpPr>
        <p:spPr>
          <a:xfrm>
            <a:off x="460310" y="1214294"/>
            <a:ext cx="11271379" cy="830997"/>
          </a:xfrm>
          <a:prstGeom prst="rect">
            <a:avLst/>
          </a:prstGeom>
          <a:noFill/>
        </p:spPr>
        <p:txBody>
          <a:bodyPr wrap="square">
            <a:spAutoFit/>
          </a:bodyPr>
          <a:lstStyle>
            <a:defPPr>
              <a:defRPr lang="en-US"/>
            </a:defPPr>
            <a:lvl1pPr algn="ctr">
              <a:defRPr sz="2400" b="1">
                <a:solidFill>
                  <a:srgbClr val="C00000"/>
                </a:solidFill>
                <a:cs typeface="Times New Roman" panose="02020603050405020304" pitchFamily="18" charset="0"/>
              </a:defRPr>
            </a:lvl1pPr>
            <a:lvl3pPr marL="53975" marR="0" lvl="2">
              <a:lnSpc>
                <a:spcPct val="107000"/>
              </a:lnSpc>
              <a:spcBef>
                <a:spcPts val="0"/>
              </a:spcBef>
              <a:spcAft>
                <a:spcPts val="0"/>
              </a:spcAft>
              <a:defRPr sz="2400">
                <a:solidFill>
                  <a:srgbClr val="39A0ED"/>
                </a:solidFill>
                <a:ea typeface="Calibri" panose="020F0502020204030204" pitchFamily="34" charset="0"/>
                <a:cs typeface="Times New Roman" panose="02020603050405020304" pitchFamily="18" charset="0"/>
              </a:defRPr>
            </a:lvl3pPr>
          </a:lstStyle>
          <a:p>
            <a:r>
              <a:rPr lang="en-US" dirty="0"/>
              <a:t>Over 1,900 households on a wait lists demonstrate the substantial level of pent-up demand for a variety of rental housing by affordability level.</a:t>
            </a:r>
          </a:p>
        </p:txBody>
      </p:sp>
    </p:spTree>
    <p:extLst>
      <p:ext uri="{BB962C8B-B14F-4D97-AF65-F5344CB8AC3E}">
        <p14:creationId xmlns:p14="http://schemas.microsoft.com/office/powerpoint/2010/main" val="214722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EE64-F51A-473D-4334-BF1AB214754F}"/>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Housing Supply – Non-Conventional Rentals</a:t>
            </a:r>
            <a:endParaRPr lang="en-US" sz="2400" dirty="0">
              <a:solidFill>
                <a:schemeClr val="bg1"/>
              </a:solidFill>
            </a:endParaRPr>
          </a:p>
        </p:txBody>
      </p:sp>
      <p:sp>
        <p:nvSpPr>
          <p:cNvPr id="3" name="TextBox 2">
            <a:extLst>
              <a:ext uri="{FF2B5EF4-FFF2-40B4-BE49-F238E27FC236}">
                <a16:creationId xmlns:a16="http://schemas.microsoft.com/office/drawing/2014/main" id="{BCEE05A8-C187-67EB-2301-A3A2F4268D15}"/>
              </a:ext>
            </a:extLst>
          </p:cNvPr>
          <p:cNvSpPr txBox="1"/>
          <p:nvPr/>
        </p:nvSpPr>
        <p:spPr>
          <a:xfrm>
            <a:off x="6365312" y="2209693"/>
            <a:ext cx="5366378" cy="4449360"/>
          </a:xfrm>
          <a:prstGeom prst="rect">
            <a:avLst/>
          </a:prstGeom>
          <a:solidFill>
            <a:srgbClr val="39A0ED"/>
          </a:solidFill>
        </p:spPr>
        <p:txBody>
          <a:bodyPr wrap="square">
            <a:spAutoFit/>
          </a:bodyPr>
          <a:lstStyle/>
          <a:p>
            <a:pPr marL="0" marR="0" lvl="2" algn="ctr">
              <a:lnSpc>
                <a:spcPct val="107000"/>
              </a:lnSpc>
              <a:spcBef>
                <a:spcPts val="0"/>
              </a:spcBef>
              <a:spcAft>
                <a:spcPts val="0"/>
              </a:spcAft>
            </a:pPr>
            <a:r>
              <a:rPr lang="en-US" sz="2200" dirty="0">
                <a:solidFill>
                  <a:schemeClr val="bg1"/>
                </a:solidFill>
                <a:effectLst/>
                <a:ea typeface="Calibri" panose="020F0502020204030204" pitchFamily="34" charset="0"/>
                <a:cs typeface="Times New Roman" panose="02020603050405020304" pitchFamily="18" charset="0"/>
              </a:rPr>
              <a:t>There are </a:t>
            </a:r>
            <a:r>
              <a:rPr lang="en-US" sz="2200" b="1" dirty="0">
                <a:solidFill>
                  <a:schemeClr val="bg1"/>
                </a:solidFill>
                <a:effectLst/>
                <a:ea typeface="Calibri" panose="020F0502020204030204" pitchFamily="34" charset="0"/>
                <a:cs typeface="Times New Roman" panose="02020603050405020304" pitchFamily="18" charset="0"/>
              </a:rPr>
              <a:t>33,320 non-conventional rentals </a:t>
            </a:r>
            <a:r>
              <a:rPr lang="en-US" sz="2200" dirty="0">
                <a:solidFill>
                  <a:schemeClr val="bg1"/>
                </a:solidFill>
                <a:effectLst/>
                <a:ea typeface="Calibri" panose="020F0502020204030204" pitchFamily="34" charset="0"/>
                <a:cs typeface="Times New Roman" panose="02020603050405020304" pitchFamily="18" charset="0"/>
              </a:rPr>
              <a:t>in Region G, representing </a:t>
            </a:r>
            <a:r>
              <a:rPr lang="en-US" sz="2200" b="1" dirty="0">
                <a:solidFill>
                  <a:schemeClr val="bg1"/>
                </a:solidFill>
                <a:effectLst/>
                <a:ea typeface="Calibri" panose="020F0502020204030204" pitchFamily="34" charset="0"/>
                <a:cs typeface="Times New Roman" panose="02020603050405020304" pitchFamily="18" charset="0"/>
              </a:rPr>
              <a:t>58.9% of all rentals</a:t>
            </a:r>
            <a:r>
              <a:rPr lang="en-US" sz="2200" dirty="0">
                <a:solidFill>
                  <a:schemeClr val="bg1"/>
                </a:solidFill>
                <a:effectLst/>
                <a:ea typeface="Calibri" panose="020F0502020204030204" pitchFamily="34" charset="0"/>
                <a:cs typeface="Times New Roman" panose="02020603050405020304" pitchFamily="18" charset="0"/>
              </a:rPr>
              <a:t>.</a:t>
            </a:r>
          </a:p>
          <a:p>
            <a:pPr marL="0" marR="0" lvl="2" algn="ctr">
              <a:lnSpc>
                <a:spcPct val="107000"/>
              </a:lnSpc>
              <a:spcBef>
                <a:spcPts val="0"/>
              </a:spcBef>
              <a:spcAft>
                <a:spcPts val="0"/>
              </a:spcAft>
            </a:pPr>
            <a:endParaRPr lang="en-US" sz="1200" dirty="0">
              <a:solidFill>
                <a:schemeClr val="bg1"/>
              </a:solidFill>
              <a:effectLst/>
              <a:ea typeface="Calibri" panose="020F0502020204030204" pitchFamily="34" charset="0"/>
              <a:cs typeface="Times New Roman" panose="02020603050405020304" pitchFamily="18" charset="0"/>
            </a:endParaRPr>
          </a:p>
          <a:p>
            <a:pPr marL="0" marR="0" lvl="2" algn="ctr">
              <a:lnSpc>
                <a:spcPct val="107000"/>
              </a:lnSpc>
              <a:spcBef>
                <a:spcPts val="0"/>
              </a:spcBef>
              <a:spcAft>
                <a:spcPts val="0"/>
              </a:spcAft>
            </a:pPr>
            <a:r>
              <a:rPr lang="en-US" sz="2200" dirty="0">
                <a:solidFill>
                  <a:schemeClr val="bg1"/>
                </a:solidFill>
                <a:effectLst/>
                <a:ea typeface="Calibri" panose="020F0502020204030204" pitchFamily="34" charset="0"/>
                <a:cs typeface="Times New Roman" panose="02020603050405020304" pitchFamily="18" charset="0"/>
              </a:rPr>
              <a:t>Region G has an overall </a:t>
            </a:r>
            <a:r>
              <a:rPr lang="en-US" sz="2200" b="1" dirty="0">
                <a:solidFill>
                  <a:schemeClr val="bg1"/>
                </a:solidFill>
                <a:effectLst/>
                <a:ea typeface="Calibri" panose="020F0502020204030204" pitchFamily="34" charset="0"/>
                <a:cs typeface="Times New Roman" panose="02020603050405020304" pitchFamily="18" charset="0"/>
              </a:rPr>
              <a:t>vacancy rate of 0.5% </a:t>
            </a:r>
            <a:r>
              <a:rPr lang="en-US" sz="2200" b="1" dirty="0">
                <a:solidFill>
                  <a:schemeClr val="bg1"/>
                </a:solidFill>
                <a:ea typeface="Calibri" panose="020F0502020204030204" pitchFamily="34" charset="0"/>
                <a:cs typeface="Times New Roman" panose="02020603050405020304" pitchFamily="18" charset="0"/>
              </a:rPr>
              <a:t>(</a:t>
            </a:r>
            <a:r>
              <a:rPr lang="en-US" sz="2200" dirty="0">
                <a:solidFill>
                  <a:schemeClr val="bg1"/>
                </a:solidFill>
                <a:effectLst/>
                <a:ea typeface="Calibri" panose="020F0502020204030204" pitchFamily="34" charset="0"/>
                <a:cs typeface="Times New Roman" panose="02020603050405020304" pitchFamily="18" charset="0"/>
              </a:rPr>
              <a:t>well below the optimal range of 4% -6%). </a:t>
            </a:r>
          </a:p>
          <a:p>
            <a:pPr marL="0" marR="0" lvl="2" algn="ctr">
              <a:lnSpc>
                <a:spcPct val="107000"/>
              </a:lnSpc>
              <a:spcBef>
                <a:spcPts val="0"/>
              </a:spcBef>
              <a:spcAft>
                <a:spcPts val="0"/>
              </a:spcAft>
            </a:pPr>
            <a:endParaRPr lang="en-US" sz="1200" dirty="0">
              <a:solidFill>
                <a:schemeClr val="bg1"/>
              </a:solidFill>
              <a:ea typeface="Calibri" panose="020F0502020204030204" pitchFamily="34" charset="0"/>
              <a:cs typeface="Times New Roman" panose="02020603050405020304" pitchFamily="18" charset="0"/>
            </a:endParaRPr>
          </a:p>
          <a:p>
            <a:pPr marL="0" marR="0" lvl="2" algn="ctr">
              <a:lnSpc>
                <a:spcPct val="107000"/>
              </a:lnSpc>
              <a:spcBef>
                <a:spcPts val="0"/>
              </a:spcBef>
              <a:spcAft>
                <a:spcPts val="0"/>
              </a:spcAft>
            </a:pPr>
            <a:r>
              <a:rPr lang="en-US" sz="2200" dirty="0">
                <a:solidFill>
                  <a:schemeClr val="bg1"/>
                </a:solidFill>
                <a:ea typeface="Calibri" panose="020F0502020204030204" pitchFamily="34" charset="0"/>
                <a:cs typeface="Times New Roman" panose="02020603050405020304" pitchFamily="18" charset="0"/>
              </a:rPr>
              <a:t>The median rent by bedroom type is generally $1,000+. M</a:t>
            </a:r>
            <a:r>
              <a:rPr lang="en-US" sz="2200" b="1" dirty="0">
                <a:solidFill>
                  <a:schemeClr val="bg1"/>
                </a:solidFill>
                <a:ea typeface="Calibri" panose="020F0502020204030204" pitchFamily="34" charset="0"/>
                <a:cs typeface="Times New Roman" panose="02020603050405020304" pitchFamily="18" charset="0"/>
              </a:rPr>
              <a:t>ost lower income households</a:t>
            </a:r>
            <a:r>
              <a:rPr lang="en-US" sz="2200" dirty="0">
                <a:solidFill>
                  <a:schemeClr val="bg1"/>
                </a:solidFill>
                <a:ea typeface="Calibri" panose="020F0502020204030204" pitchFamily="34" charset="0"/>
                <a:cs typeface="Times New Roman" panose="02020603050405020304" pitchFamily="18" charset="0"/>
              </a:rPr>
              <a:t> would be able to </a:t>
            </a:r>
            <a:r>
              <a:rPr lang="en-US" sz="2200" b="1" dirty="0">
                <a:solidFill>
                  <a:schemeClr val="bg1"/>
                </a:solidFill>
                <a:ea typeface="Calibri" panose="020F0502020204030204" pitchFamily="34" charset="0"/>
                <a:cs typeface="Times New Roman" panose="02020603050405020304" pitchFamily="18" charset="0"/>
              </a:rPr>
              <a:t>afford the typical non-conventional rental</a:t>
            </a:r>
            <a:r>
              <a:rPr lang="en-US" sz="2200" dirty="0">
                <a:solidFill>
                  <a:schemeClr val="bg1"/>
                </a:solidFill>
                <a:ea typeface="Calibri" panose="020F0502020204030204" pitchFamily="34" charset="0"/>
                <a:cs typeface="Times New Roman" panose="02020603050405020304" pitchFamily="18" charset="0"/>
              </a:rPr>
              <a:t> in the area.</a:t>
            </a:r>
          </a:p>
        </p:txBody>
      </p:sp>
      <p:cxnSp>
        <p:nvCxnSpPr>
          <p:cNvPr id="5" name="Straight Connector 4">
            <a:extLst>
              <a:ext uri="{FF2B5EF4-FFF2-40B4-BE49-F238E27FC236}">
                <a16:creationId xmlns:a16="http://schemas.microsoft.com/office/drawing/2014/main" id="{964803CF-16D1-C5BB-0D72-E95C5C02FF33}"/>
              </a:ext>
            </a:extLst>
          </p:cNvPr>
          <p:cNvCxnSpPr>
            <a:cxnSpLocks/>
          </p:cNvCxnSpPr>
          <p:nvPr/>
        </p:nvCxnSpPr>
        <p:spPr>
          <a:xfrm>
            <a:off x="640203" y="2053330"/>
            <a:ext cx="10956434" cy="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1A5874-56DD-5FD4-787F-37A9A021FE57}"/>
              </a:ext>
            </a:extLst>
          </p:cNvPr>
          <p:cNvSpPr txBox="1"/>
          <p:nvPr/>
        </p:nvSpPr>
        <p:spPr>
          <a:xfrm>
            <a:off x="460311" y="1198294"/>
            <a:ext cx="11271378" cy="830997"/>
          </a:xfrm>
          <a:prstGeom prst="rect">
            <a:avLst/>
          </a:prstGeom>
          <a:noFill/>
        </p:spPr>
        <p:txBody>
          <a:bodyPr wrap="square">
            <a:spAutoFit/>
          </a:bodyPr>
          <a:lstStyle/>
          <a:p>
            <a:pPr algn="ctr"/>
            <a:r>
              <a:rPr lang="en-US" sz="2400" dirty="0"/>
              <a:t>Non-Conventional Rentals Consist of Single-Family Homes, Duplexes, Mobile Homes, Etc., and Comprise a Notable Portion of the Local Housing Market</a:t>
            </a:r>
          </a:p>
        </p:txBody>
      </p:sp>
      <p:sp>
        <p:nvSpPr>
          <p:cNvPr id="13" name="TextBox 12">
            <a:extLst>
              <a:ext uri="{FF2B5EF4-FFF2-40B4-BE49-F238E27FC236}">
                <a16:creationId xmlns:a16="http://schemas.microsoft.com/office/drawing/2014/main" id="{1479CF1D-A1E6-4F40-3CC2-2088FF223580}"/>
              </a:ext>
            </a:extLst>
          </p:cNvPr>
          <p:cNvSpPr txBox="1"/>
          <p:nvPr/>
        </p:nvSpPr>
        <p:spPr>
          <a:xfrm>
            <a:off x="338362" y="2136049"/>
            <a:ext cx="6318622" cy="830997"/>
          </a:xfrm>
          <a:prstGeom prst="rect">
            <a:avLst/>
          </a:prstGeom>
          <a:noFill/>
        </p:spPr>
        <p:txBody>
          <a:bodyPr wrap="square">
            <a:spAutoFit/>
          </a:bodyPr>
          <a:lstStyle/>
          <a:p>
            <a:pPr algn="ctr"/>
            <a:r>
              <a:rPr lang="en-US" sz="2400" b="1" dirty="0">
                <a:solidFill>
                  <a:schemeClr val="accent1"/>
                </a:solidFill>
              </a:rPr>
              <a:t>161 non-conventional rentals that were listed as available for rent in Region G.</a:t>
            </a:r>
          </a:p>
        </p:txBody>
      </p:sp>
      <p:graphicFrame>
        <p:nvGraphicFramePr>
          <p:cNvPr id="7" name="Table 6">
            <a:extLst>
              <a:ext uri="{FF2B5EF4-FFF2-40B4-BE49-F238E27FC236}">
                <a16:creationId xmlns:a16="http://schemas.microsoft.com/office/drawing/2014/main" id="{65035EDC-9F00-41AF-A496-4D13F08A8A1B}"/>
              </a:ext>
            </a:extLst>
          </p:cNvPr>
          <p:cNvGraphicFramePr>
            <a:graphicFrameLocks noGrp="1"/>
          </p:cNvGraphicFramePr>
          <p:nvPr>
            <p:extLst>
              <p:ext uri="{D42A27DB-BD31-4B8C-83A1-F6EECF244321}">
                <p14:modId xmlns:p14="http://schemas.microsoft.com/office/powerpoint/2010/main" val="3244055415"/>
              </p:ext>
            </p:extLst>
          </p:nvPr>
        </p:nvGraphicFramePr>
        <p:xfrm>
          <a:off x="600283" y="3073804"/>
          <a:ext cx="5619543" cy="2958659"/>
        </p:xfrm>
        <a:graphic>
          <a:graphicData uri="http://schemas.openxmlformats.org/drawingml/2006/table">
            <a:tbl>
              <a:tblPr firstRow="1" firstCol="1" bandRow="1"/>
              <a:tblGrid>
                <a:gridCol w="1885742">
                  <a:extLst>
                    <a:ext uri="{9D8B030D-6E8A-4147-A177-3AD203B41FA5}">
                      <a16:colId xmlns:a16="http://schemas.microsoft.com/office/drawing/2014/main" val="2625235907"/>
                    </a:ext>
                  </a:extLst>
                </a:gridCol>
                <a:gridCol w="968696">
                  <a:extLst>
                    <a:ext uri="{9D8B030D-6E8A-4147-A177-3AD203B41FA5}">
                      <a16:colId xmlns:a16="http://schemas.microsoft.com/office/drawing/2014/main" val="2864806553"/>
                    </a:ext>
                  </a:extLst>
                </a:gridCol>
                <a:gridCol w="1627853">
                  <a:extLst>
                    <a:ext uri="{9D8B030D-6E8A-4147-A177-3AD203B41FA5}">
                      <a16:colId xmlns:a16="http://schemas.microsoft.com/office/drawing/2014/main" val="2681764473"/>
                    </a:ext>
                  </a:extLst>
                </a:gridCol>
                <a:gridCol w="1137252">
                  <a:extLst>
                    <a:ext uri="{9D8B030D-6E8A-4147-A177-3AD203B41FA5}">
                      <a16:colId xmlns:a16="http://schemas.microsoft.com/office/drawing/2014/main" val="1984427491"/>
                    </a:ext>
                  </a:extLst>
                </a:gridCol>
              </a:tblGrid>
              <a:tr h="568755">
                <a:tc gridSpan="4">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Available Non-Conventional Rental Supply</a:t>
                      </a:r>
                      <a:endParaRPr lang="en-US" sz="2000" kern="1400" dirty="0">
                        <a:effectLst/>
                        <a:latin typeface="Times New Roman" panose="02020603050405020304" pitchFamily="18" charset="0"/>
                        <a:ea typeface="Times New Roman" panose="02020603050405020304" pitchFamily="18" charset="0"/>
                      </a:endParaRPr>
                    </a:p>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Region G</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400552121"/>
                  </a:ext>
                </a:extLst>
              </a:tr>
              <a:tr h="569494">
                <a:tc>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Bedroom</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Vacant </a:t>
                      </a:r>
                      <a:endParaRPr lang="en-US" sz="2000" kern="1400" dirty="0">
                        <a:effectLst/>
                        <a:latin typeface="Times New Roman" panose="02020603050405020304" pitchFamily="18" charset="0"/>
                        <a:ea typeface="Times New Roman" panose="02020603050405020304" pitchFamily="18" charset="0"/>
                      </a:endParaRPr>
                    </a:p>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Units</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Rent </a:t>
                      </a:r>
                      <a:endParaRPr lang="en-US" sz="2000" kern="1400" dirty="0">
                        <a:effectLst/>
                        <a:latin typeface="Times New Roman" panose="02020603050405020304" pitchFamily="18" charset="0"/>
                        <a:ea typeface="Times New Roman" panose="02020603050405020304" pitchFamily="18" charset="0"/>
                      </a:endParaRPr>
                    </a:p>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Range</a:t>
                      </a:r>
                      <a:endParaRPr lang="en-US" sz="2000"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Median </a:t>
                      </a:r>
                      <a:endParaRPr lang="en-US" sz="2000" kern="1400" dirty="0">
                        <a:effectLst/>
                        <a:latin typeface="Times New Roman" panose="02020603050405020304" pitchFamily="18" charset="0"/>
                        <a:ea typeface="Times New Roman" panose="02020603050405020304" pitchFamily="18" charset="0"/>
                      </a:endParaRPr>
                    </a:p>
                    <a:p>
                      <a:pPr marL="0" marR="0" algn="ctr">
                        <a:lnSpc>
                          <a:spcPct val="115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Rent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693759609"/>
                  </a:ext>
                </a:extLst>
              </a:tr>
              <a:tr h="272503">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One-Bedroom</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$600 - $1,400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$700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9499049"/>
                  </a:ext>
                </a:extLst>
              </a:tr>
              <a:tr h="272503">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Two-Bedroom</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46</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$650 - $2,000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2248422"/>
                  </a:ext>
                </a:extLst>
              </a:tr>
              <a:tr h="272503">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Three-Bedroom</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68</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$693 - $4,200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$1,313</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6993638"/>
                  </a:ext>
                </a:extLst>
              </a:tr>
              <a:tr h="272503">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Four-Bedroom+</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27</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$975 - $6,000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1400" dirty="0">
                          <a:solidFill>
                            <a:srgbClr val="000000"/>
                          </a:solidFill>
                          <a:effectLst/>
                          <a:latin typeface="Times New Roman" panose="02020603050405020304" pitchFamily="18" charset="0"/>
                          <a:ea typeface="Times New Roman" panose="02020603050405020304" pitchFamily="18" charset="0"/>
                        </a:rPr>
                        <a:t>$1,499</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6927804"/>
                  </a:ext>
                </a:extLst>
              </a:tr>
              <a:tr h="272503">
                <a:tc>
                  <a:txBody>
                    <a:bodyPr/>
                    <a:lstStyle/>
                    <a:p>
                      <a:pPr marL="0" marR="0" algn="r">
                        <a:lnSpc>
                          <a:spcPct val="115000"/>
                        </a:lnSpc>
                        <a:buNone/>
                      </a:pPr>
                      <a:r>
                        <a:rPr lang="en-US" sz="2000" kern="1400">
                          <a:solidFill>
                            <a:srgbClr val="000000"/>
                          </a:solidFill>
                          <a:effectLst/>
                          <a:latin typeface="Times New Roman" panose="02020603050405020304" pitchFamily="18" charset="0"/>
                          <a:ea typeface="Times New Roman" panose="02020603050405020304" pitchFamily="18" charset="0"/>
                        </a:rPr>
                        <a:t>Total </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buNone/>
                      </a:pPr>
                      <a:r>
                        <a:rPr lang="en-US" sz="2000" kern="0">
                          <a:solidFill>
                            <a:srgbClr val="000000"/>
                          </a:solidFill>
                          <a:effectLst/>
                          <a:latin typeface="Times New Roman" panose="02020603050405020304" pitchFamily="18" charset="0"/>
                          <a:ea typeface="Times New Roman" panose="02020603050405020304" pitchFamily="18" charset="0"/>
                        </a:rPr>
                        <a:t>161</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5000"/>
                        </a:lnSpc>
                        <a:buNone/>
                      </a:pPr>
                      <a:r>
                        <a:rPr lang="en-US" sz="2000" kern="0" dirty="0">
                          <a:solidFill>
                            <a:srgbClr val="000000"/>
                          </a:solidFill>
                          <a:effectLst/>
                          <a:highlight>
                            <a:srgbClr val="FFFF00"/>
                          </a:highlight>
                          <a:latin typeface="Times New Roman" panose="02020603050405020304" pitchFamily="18" charset="0"/>
                          <a:ea typeface="Times New Roman" panose="02020603050405020304" pitchFamily="18" charset="0"/>
                        </a:rPr>
                        <a:t> </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843994459"/>
                  </a:ext>
                </a:extLst>
              </a:tr>
            </a:tbl>
          </a:graphicData>
        </a:graphic>
      </p:graphicFrame>
    </p:spTree>
    <p:extLst>
      <p:ext uri="{BB962C8B-B14F-4D97-AF65-F5344CB8AC3E}">
        <p14:creationId xmlns:p14="http://schemas.microsoft.com/office/powerpoint/2010/main" val="113513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DE4A-EFE1-74BB-56FA-2B6D6CBDC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D2090-04B3-F621-E90A-59DD1F7C71F6}"/>
              </a:ext>
            </a:extLst>
          </p:cNvPr>
          <p:cNvSpPr txBox="1">
            <a:spLocks/>
          </p:cNvSpPr>
          <p:nvPr/>
        </p:nvSpPr>
        <p:spPr>
          <a:xfrm>
            <a:off x="460310" y="565759"/>
            <a:ext cx="11271379" cy="402429"/>
          </a:xfrm>
          <a:prstGeom prst="rect">
            <a:avLst/>
          </a:prstGeom>
          <a:solidFill>
            <a:schemeClr val="accent1">
              <a:lumMod val="75000"/>
            </a:schemeClr>
          </a:solidFill>
        </p:spPr>
        <p:txBody>
          <a:bodyPr anchor="b">
            <a:normAutofit fontScale="92500" lnSpcReduction="100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rPr>
              <a:t>Housing Supply – Non-Conventional Rentals by Submarket</a:t>
            </a:r>
          </a:p>
        </p:txBody>
      </p:sp>
      <p:sp>
        <p:nvSpPr>
          <p:cNvPr id="4" name="TextBox 3">
            <a:extLst>
              <a:ext uri="{FF2B5EF4-FFF2-40B4-BE49-F238E27FC236}">
                <a16:creationId xmlns:a16="http://schemas.microsoft.com/office/drawing/2014/main" id="{C4D19FBC-159E-6D1B-214A-07D357D6A759}"/>
              </a:ext>
            </a:extLst>
          </p:cNvPr>
          <p:cNvSpPr txBox="1"/>
          <p:nvPr/>
        </p:nvSpPr>
        <p:spPr>
          <a:xfrm>
            <a:off x="460310" y="2151140"/>
            <a:ext cx="3105150" cy="3416320"/>
          </a:xfrm>
          <a:prstGeom prst="rect">
            <a:avLst/>
          </a:prstGeom>
          <a:solidFill>
            <a:srgbClr val="39A0ED"/>
          </a:solidFill>
        </p:spPr>
        <p:txBody>
          <a:bodyPr wrap="square" rtlCol="0">
            <a:spAutoFit/>
          </a:bodyPr>
          <a:lstStyle/>
          <a:p>
            <a:pPr algn="ctr"/>
            <a:r>
              <a:rPr lang="en-US" sz="2400" b="1" dirty="0">
                <a:solidFill>
                  <a:schemeClr val="bg1"/>
                </a:solidFill>
              </a:rPr>
              <a:t>Limited Availability Exists Among </a:t>
            </a:r>
          </a:p>
          <a:p>
            <a:pPr algn="ctr"/>
            <a:r>
              <a:rPr lang="en-US" sz="2400" b="1" dirty="0">
                <a:solidFill>
                  <a:schemeClr val="bg1"/>
                </a:solidFill>
              </a:rPr>
              <a:t>Non-Conventional Rentals In All Submarkets, with Each Submarket Operating at Vacancy Rates Below 1.0%.  </a:t>
            </a:r>
          </a:p>
        </p:txBody>
      </p:sp>
      <p:graphicFrame>
        <p:nvGraphicFramePr>
          <p:cNvPr id="3" name="Chart 2">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4086746448"/>
              </p:ext>
            </p:extLst>
          </p:nvPr>
        </p:nvGraphicFramePr>
        <p:xfrm>
          <a:off x="3819525" y="1095375"/>
          <a:ext cx="8213959" cy="55278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5051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492A-0281-9783-9AE4-C52F066B5643}"/>
              </a:ext>
            </a:extLst>
          </p:cNvPr>
          <p:cNvSpPr txBox="1">
            <a:spLocks/>
          </p:cNvSpPr>
          <p:nvPr/>
        </p:nvSpPr>
        <p:spPr>
          <a:xfrm>
            <a:off x="460310" y="565759"/>
            <a:ext cx="11271379" cy="402429"/>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200" cap="none" dirty="0">
                <a:solidFill>
                  <a:schemeClr val="bg1"/>
                </a:solidFill>
              </a:rPr>
              <a:t>Home Sales (2022 to 2025)</a:t>
            </a:r>
            <a:endParaRPr lang="en-US" sz="2200" dirty="0">
              <a:solidFill>
                <a:schemeClr val="bg1"/>
              </a:solidFill>
              <a:highlight>
                <a:srgbClr val="00FF00"/>
              </a:highlight>
            </a:endParaRPr>
          </a:p>
        </p:txBody>
      </p:sp>
      <p:sp>
        <p:nvSpPr>
          <p:cNvPr id="3" name="TextBox 2">
            <a:extLst>
              <a:ext uri="{FF2B5EF4-FFF2-40B4-BE49-F238E27FC236}">
                <a16:creationId xmlns:a16="http://schemas.microsoft.com/office/drawing/2014/main" id="{E4027B5C-0669-44BC-77F1-7822F20A211F}"/>
              </a:ext>
            </a:extLst>
          </p:cNvPr>
          <p:cNvSpPr txBox="1"/>
          <p:nvPr/>
        </p:nvSpPr>
        <p:spPr>
          <a:xfrm>
            <a:off x="460310" y="2089314"/>
            <a:ext cx="11215720" cy="1155894"/>
          </a:xfrm>
          <a:prstGeom prst="rect">
            <a:avLst/>
          </a:prstGeom>
          <a:noFill/>
        </p:spPr>
        <p:txBody>
          <a:bodyPr wrap="square">
            <a:spAutoFit/>
          </a:bodyPr>
          <a:lstStyle/>
          <a:p>
            <a:pPr marL="0" marR="0" lvl="2" algn="ctr">
              <a:lnSpc>
                <a:spcPct val="107000"/>
              </a:lnSpc>
              <a:spcBef>
                <a:spcPts val="0"/>
              </a:spcBef>
              <a:spcAft>
                <a:spcPts val="0"/>
              </a:spcAft>
            </a:pPr>
            <a:r>
              <a:rPr lang="en-US" sz="2200" dirty="0">
                <a:solidFill>
                  <a:schemeClr val="accent1"/>
                </a:solidFill>
                <a:ea typeface="Calibri" panose="020F0502020204030204" pitchFamily="34" charset="0"/>
                <a:cs typeface="Times New Roman" panose="02020603050405020304" pitchFamily="18" charset="0"/>
              </a:rPr>
              <a:t>While the region’s </a:t>
            </a:r>
            <a:r>
              <a:rPr lang="en-US" sz="2200" b="1" dirty="0">
                <a:solidFill>
                  <a:schemeClr val="accent1"/>
                </a:solidFill>
                <a:ea typeface="Calibri" panose="020F0502020204030204" pitchFamily="34" charset="0"/>
                <a:cs typeface="Times New Roman" panose="02020603050405020304" pitchFamily="18" charset="0"/>
              </a:rPr>
              <a:t>volume of homes sold each year has remained relatively stable</a:t>
            </a:r>
            <a:r>
              <a:rPr lang="en-US" sz="2200" dirty="0">
                <a:solidFill>
                  <a:schemeClr val="accent1"/>
                </a:solidFill>
                <a:ea typeface="Calibri" panose="020F0502020204030204" pitchFamily="34" charset="0"/>
                <a:cs typeface="Times New Roman" panose="02020603050405020304" pitchFamily="18" charset="0"/>
              </a:rPr>
              <a:t> for the past three years, the </a:t>
            </a:r>
            <a:r>
              <a:rPr lang="en-US" sz="2200" b="1" dirty="0">
                <a:solidFill>
                  <a:schemeClr val="accent1"/>
                </a:solidFill>
                <a:ea typeface="Calibri" panose="020F0502020204030204" pitchFamily="34" charset="0"/>
                <a:cs typeface="Times New Roman" panose="02020603050405020304" pitchFamily="18" charset="0"/>
              </a:rPr>
              <a:t>annual median sales price </a:t>
            </a:r>
            <a:r>
              <a:rPr lang="en-US" sz="2200" dirty="0">
                <a:solidFill>
                  <a:schemeClr val="accent1"/>
                </a:solidFill>
                <a:ea typeface="Calibri" panose="020F0502020204030204" pitchFamily="34" charset="0"/>
                <a:cs typeface="Times New Roman" panose="02020603050405020304" pitchFamily="18" charset="0"/>
              </a:rPr>
              <a:t>of for-sale homes </a:t>
            </a:r>
            <a:r>
              <a:rPr lang="en-US" sz="2200" b="1" dirty="0">
                <a:solidFill>
                  <a:schemeClr val="accent1"/>
                </a:solidFill>
                <a:ea typeface="Calibri" panose="020F0502020204030204" pitchFamily="34" charset="0"/>
                <a:cs typeface="Times New Roman" panose="02020603050405020304" pitchFamily="18" charset="0"/>
              </a:rPr>
              <a:t>in the region has increased by $20,500 since 2022</a:t>
            </a:r>
            <a:r>
              <a:rPr lang="en-US" sz="2200" dirty="0">
                <a:solidFill>
                  <a:schemeClr val="accent1"/>
                </a:solidFill>
                <a:ea typeface="Calibri" panose="020F0502020204030204" pitchFamily="34" charset="0"/>
                <a:cs typeface="Times New Roman" panose="02020603050405020304" pitchFamily="18" charset="0"/>
              </a:rPr>
              <a:t>.</a:t>
            </a:r>
            <a:endParaRPr lang="en-US" sz="2200" dirty="0">
              <a:solidFill>
                <a:schemeClr val="accent1"/>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2B0C713-0380-6D35-0387-BFE8775E64C0}"/>
              </a:ext>
            </a:extLst>
          </p:cNvPr>
          <p:cNvSpPr txBox="1"/>
          <p:nvPr/>
        </p:nvSpPr>
        <p:spPr>
          <a:xfrm>
            <a:off x="460310" y="1058623"/>
            <a:ext cx="11271379" cy="830997"/>
          </a:xfrm>
          <a:prstGeom prst="rect">
            <a:avLst/>
          </a:prstGeom>
          <a:noFill/>
        </p:spPr>
        <p:txBody>
          <a:bodyPr wrap="square" rtlCol="0">
            <a:spAutoFit/>
          </a:bodyPr>
          <a:lstStyle/>
          <a:p>
            <a:pPr algn="ctr"/>
            <a:r>
              <a:rPr lang="en-US" sz="2400" b="1" dirty="0">
                <a:solidFill>
                  <a:srgbClr val="25597D"/>
                </a:solidFill>
              </a:rPr>
              <a:t>Between January 2, 2022 and March 19, 2025, a total of 16,468 homes </a:t>
            </a:r>
          </a:p>
          <a:p>
            <a:pPr algn="ctr"/>
            <a:r>
              <a:rPr lang="en-US" sz="2400" b="1" dirty="0">
                <a:solidFill>
                  <a:srgbClr val="25597D"/>
                </a:solidFill>
              </a:rPr>
              <a:t>were sold in Region G</a:t>
            </a:r>
          </a:p>
        </p:txBody>
      </p:sp>
      <p:cxnSp>
        <p:nvCxnSpPr>
          <p:cNvPr id="8" name="Straight Connector 7">
            <a:extLst>
              <a:ext uri="{FF2B5EF4-FFF2-40B4-BE49-F238E27FC236}">
                <a16:creationId xmlns:a16="http://schemas.microsoft.com/office/drawing/2014/main" id="{09EDB3BA-1164-AB08-82AF-81395CC055BE}"/>
              </a:ext>
            </a:extLst>
          </p:cNvPr>
          <p:cNvCxnSpPr/>
          <p:nvPr/>
        </p:nvCxnSpPr>
        <p:spPr>
          <a:xfrm>
            <a:off x="790575" y="1978795"/>
            <a:ext cx="10610850" cy="0"/>
          </a:xfrm>
          <a:prstGeom prst="line">
            <a:avLst/>
          </a:prstGeom>
          <a:ln w="53975"/>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160871354"/>
              </p:ext>
            </p:extLst>
          </p:nvPr>
        </p:nvGraphicFramePr>
        <p:xfrm>
          <a:off x="460310" y="3429000"/>
          <a:ext cx="5486400" cy="33039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8EB4C103-C32A-CE21-802B-25C5438AA149}"/>
              </a:ext>
            </a:extLst>
          </p:cNvPr>
          <p:cNvGraphicFramePr/>
          <p:nvPr>
            <p:extLst>
              <p:ext uri="{D42A27DB-BD31-4B8C-83A1-F6EECF244321}">
                <p14:modId xmlns:p14="http://schemas.microsoft.com/office/powerpoint/2010/main" val="3170389695"/>
              </p:ext>
            </p:extLst>
          </p:nvPr>
        </p:nvGraphicFramePr>
        <p:xfrm>
          <a:off x="6145180" y="3444902"/>
          <a:ext cx="5530850" cy="3303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929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DFDE9-DDCC-C78F-EA54-400F1DDC0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B1E9C-372D-151A-7053-DA33CFFC157A}"/>
              </a:ext>
            </a:extLst>
          </p:cNvPr>
          <p:cNvSpPr txBox="1">
            <a:spLocks/>
          </p:cNvSpPr>
          <p:nvPr/>
        </p:nvSpPr>
        <p:spPr>
          <a:xfrm>
            <a:off x="460310" y="565759"/>
            <a:ext cx="11271379" cy="402429"/>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200" cap="none" dirty="0">
                <a:solidFill>
                  <a:schemeClr val="bg1"/>
                </a:solidFill>
              </a:rPr>
              <a:t>Home Sales (2022-2025) </a:t>
            </a:r>
            <a:endParaRPr lang="en-US" sz="2200" dirty="0">
              <a:solidFill>
                <a:schemeClr val="bg1"/>
              </a:solidFill>
              <a:highlight>
                <a:srgbClr val="00FF00"/>
              </a:highlight>
            </a:endParaRPr>
          </a:p>
        </p:txBody>
      </p:sp>
      <p:sp>
        <p:nvSpPr>
          <p:cNvPr id="10" name="TextBox 9">
            <a:extLst>
              <a:ext uri="{FF2B5EF4-FFF2-40B4-BE49-F238E27FC236}">
                <a16:creationId xmlns:a16="http://schemas.microsoft.com/office/drawing/2014/main" id="{1D618845-65DF-1019-A21D-4BBCDEB88FA1}"/>
              </a:ext>
            </a:extLst>
          </p:cNvPr>
          <p:cNvSpPr txBox="1"/>
          <p:nvPr/>
        </p:nvSpPr>
        <p:spPr>
          <a:xfrm>
            <a:off x="460310" y="1050488"/>
            <a:ext cx="5445190" cy="1938992"/>
          </a:xfrm>
          <a:prstGeom prst="rect">
            <a:avLst/>
          </a:prstGeom>
          <a:solidFill>
            <a:srgbClr val="39A0ED"/>
          </a:solidFill>
        </p:spPr>
        <p:txBody>
          <a:bodyPr wrap="square">
            <a:spAutoFit/>
          </a:bodyPr>
          <a:lstStyle>
            <a:defPPr>
              <a:defRPr lang="en-US"/>
            </a:defPPr>
            <a:lvl3pPr marL="0" marR="0" lvl="2" algn="ctr">
              <a:lnSpc>
                <a:spcPct val="107000"/>
              </a:lnSpc>
              <a:spcBef>
                <a:spcPts val="0"/>
              </a:spcBef>
              <a:spcAft>
                <a:spcPts val="0"/>
              </a:spcAft>
              <a:defRPr>
                <a:solidFill>
                  <a:schemeClr val="bg1"/>
                </a:solidFill>
                <a:effectLst/>
                <a:ea typeface="Calibri" panose="020F0502020204030204" pitchFamily="34" charset="0"/>
                <a:cs typeface="Times New Roman" panose="02020603050405020304" pitchFamily="18" charset="0"/>
              </a:defRPr>
            </a:lvl3pPr>
          </a:lstStyle>
          <a:p>
            <a:pPr algn="ctr"/>
            <a:r>
              <a:rPr lang="en-US" sz="2400" dirty="0">
                <a:solidFill>
                  <a:schemeClr val="bg1"/>
                </a:solidFill>
              </a:rPr>
              <a:t>Homes priced below $200,000 represented the vast majority of sales in all eight counties, with Clare County (74.4%) and Bay County (71.6%) reporting the highest shares. </a:t>
            </a:r>
          </a:p>
        </p:txBody>
      </p:sp>
      <p:sp>
        <p:nvSpPr>
          <p:cNvPr id="3" name="Right Brace 2">
            <a:extLst>
              <a:ext uri="{FF2B5EF4-FFF2-40B4-BE49-F238E27FC236}">
                <a16:creationId xmlns:a16="http://schemas.microsoft.com/office/drawing/2014/main" id="{3FBCDE85-BEB3-F431-48A6-C052194D5C19}"/>
              </a:ext>
            </a:extLst>
          </p:cNvPr>
          <p:cNvSpPr/>
          <p:nvPr/>
        </p:nvSpPr>
        <p:spPr>
          <a:xfrm rot="16200000">
            <a:off x="4005265" y="3576636"/>
            <a:ext cx="242887" cy="17097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566163F-53B6-C2C2-6600-0D25DED4D33A}"/>
              </a:ext>
            </a:extLst>
          </p:cNvPr>
          <p:cNvCxnSpPr>
            <a:stCxn id="3" idx="1"/>
          </p:cNvCxnSpPr>
          <p:nvPr/>
        </p:nvCxnSpPr>
        <p:spPr>
          <a:xfrm flipH="1" flipV="1">
            <a:off x="2966252" y="4310062"/>
            <a:ext cx="1160457" cy="1"/>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B465C5-BB98-31BC-47B3-6C039CC8FB8D}"/>
              </a:ext>
            </a:extLst>
          </p:cNvPr>
          <p:cNvSpPr txBox="1"/>
          <p:nvPr/>
        </p:nvSpPr>
        <p:spPr>
          <a:xfrm>
            <a:off x="1302987" y="4229784"/>
            <a:ext cx="1943100" cy="646331"/>
          </a:xfrm>
          <a:prstGeom prst="rect">
            <a:avLst/>
          </a:prstGeom>
          <a:noFill/>
        </p:spPr>
        <p:txBody>
          <a:bodyPr wrap="square" rtlCol="0">
            <a:spAutoFit/>
          </a:bodyPr>
          <a:lstStyle/>
          <a:p>
            <a:pPr algn="ctr"/>
            <a:r>
              <a:rPr lang="en-US" dirty="0">
                <a:solidFill>
                  <a:srgbClr val="25597D"/>
                </a:solidFill>
              </a:rPr>
              <a:t>75% of sales priced at $300k+</a:t>
            </a:r>
          </a:p>
        </p:txBody>
      </p:sp>
      <p:pic>
        <p:nvPicPr>
          <p:cNvPr id="9" name="Picture 8" descr="A screenshot of a map&#10;&#10;AI-generated content may be incorrect.">
            <a:extLst>
              <a:ext uri="{FF2B5EF4-FFF2-40B4-BE49-F238E27FC236}">
                <a16:creationId xmlns:a16="http://schemas.microsoft.com/office/drawing/2014/main" id="{F5B9F90D-880D-55A5-4FB5-BDC065FA8112}"/>
              </a:ext>
            </a:extLst>
          </p:cNvPr>
          <p:cNvPicPr>
            <a:picLocks noChangeAspect="1"/>
          </p:cNvPicPr>
          <p:nvPr/>
        </p:nvPicPr>
        <p:blipFill>
          <a:blip r:embed="rId2"/>
          <a:srcRect l="11922" t="12168" r="22959" b="10809"/>
          <a:stretch>
            <a:fillRect/>
          </a:stretch>
        </p:blipFill>
        <p:spPr>
          <a:xfrm>
            <a:off x="6014972" y="1089825"/>
            <a:ext cx="6006821" cy="5672925"/>
          </a:xfrm>
          <a:prstGeom prst="rect">
            <a:avLst/>
          </a:prstGeom>
          <a:ln w="25400">
            <a:solidFill>
              <a:schemeClr val="bg1">
                <a:lumMod val="75000"/>
              </a:schemeClr>
            </a:solidFill>
          </a:ln>
        </p:spPr>
      </p:pic>
      <p:pic>
        <p:nvPicPr>
          <p:cNvPr id="13" name="Picture 12" descr="A screenshot of a map&#10;&#10;AI-generated content may be incorrect.">
            <a:extLst>
              <a:ext uri="{FF2B5EF4-FFF2-40B4-BE49-F238E27FC236}">
                <a16:creationId xmlns:a16="http://schemas.microsoft.com/office/drawing/2014/main" id="{7E56154F-F79C-D071-28D9-C64A35A3B350}"/>
              </a:ext>
            </a:extLst>
          </p:cNvPr>
          <p:cNvPicPr>
            <a:picLocks noChangeAspect="1"/>
          </p:cNvPicPr>
          <p:nvPr/>
        </p:nvPicPr>
        <p:blipFill>
          <a:blip r:embed="rId2"/>
          <a:srcRect l="79041" t="6732" r="2654" b="75922"/>
          <a:stretch>
            <a:fillRect/>
          </a:stretch>
        </p:blipFill>
        <p:spPr>
          <a:xfrm>
            <a:off x="10514571" y="2487059"/>
            <a:ext cx="1497751" cy="1183810"/>
          </a:xfrm>
          <a:prstGeom prst="rect">
            <a:avLst/>
          </a:prstGeom>
        </p:spPr>
      </p:pic>
      <p:graphicFrame>
        <p:nvGraphicFramePr>
          <p:cNvPr id="14" name="Chart 1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4201234356"/>
              </p:ext>
            </p:extLst>
          </p:nvPr>
        </p:nvGraphicFramePr>
        <p:xfrm>
          <a:off x="98650" y="3078964"/>
          <a:ext cx="5806850" cy="36837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07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46C7-1DB7-3F04-807C-CF2FDB6E2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98940-31E9-D116-B4AF-3A60346DF148}"/>
              </a:ext>
            </a:extLst>
          </p:cNvPr>
          <p:cNvSpPr txBox="1">
            <a:spLocks/>
          </p:cNvSpPr>
          <p:nvPr/>
        </p:nvSpPr>
        <p:spPr>
          <a:xfrm>
            <a:off x="460310" y="565759"/>
            <a:ext cx="11271379" cy="402429"/>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200" cap="none" dirty="0">
                <a:solidFill>
                  <a:schemeClr val="bg1"/>
                </a:solidFill>
              </a:rPr>
              <a:t>Available Home Listings by Price</a:t>
            </a:r>
            <a:endParaRPr lang="en-US" sz="2200" dirty="0">
              <a:solidFill>
                <a:schemeClr val="bg1"/>
              </a:solidFill>
              <a:highlight>
                <a:srgbClr val="00FF00"/>
              </a:highlight>
            </a:endParaRPr>
          </a:p>
        </p:txBody>
      </p:sp>
      <p:sp>
        <p:nvSpPr>
          <p:cNvPr id="10" name="TextBox 9">
            <a:extLst>
              <a:ext uri="{FF2B5EF4-FFF2-40B4-BE49-F238E27FC236}">
                <a16:creationId xmlns:a16="http://schemas.microsoft.com/office/drawing/2014/main" id="{F0D231C7-0EA3-505B-32C7-BE698FB6EB4F}"/>
              </a:ext>
            </a:extLst>
          </p:cNvPr>
          <p:cNvSpPr txBox="1"/>
          <p:nvPr/>
        </p:nvSpPr>
        <p:spPr>
          <a:xfrm>
            <a:off x="460309" y="1124640"/>
            <a:ext cx="5674891" cy="1446550"/>
          </a:xfrm>
          <a:prstGeom prst="rect">
            <a:avLst/>
          </a:prstGeom>
          <a:solidFill>
            <a:srgbClr val="39A0ED"/>
          </a:solidFill>
        </p:spPr>
        <p:txBody>
          <a:bodyPr wrap="square">
            <a:spAutoFit/>
          </a:bodyPr>
          <a:lstStyle>
            <a:defPPr>
              <a:defRPr lang="en-US"/>
            </a:defPPr>
            <a:lvl3pPr marL="0" marR="0" lvl="2" algn="ctr">
              <a:lnSpc>
                <a:spcPct val="107000"/>
              </a:lnSpc>
              <a:spcBef>
                <a:spcPts val="0"/>
              </a:spcBef>
              <a:spcAft>
                <a:spcPts val="0"/>
              </a:spcAft>
              <a:defRPr>
                <a:solidFill>
                  <a:schemeClr val="bg1"/>
                </a:solidFill>
                <a:effectLst/>
                <a:ea typeface="Calibri" panose="020F0502020204030204" pitchFamily="34" charset="0"/>
                <a:cs typeface="Times New Roman" panose="02020603050405020304" pitchFamily="18" charset="0"/>
              </a:defRPr>
            </a:lvl3pPr>
          </a:lstStyle>
          <a:p>
            <a:pPr algn="ctr"/>
            <a:r>
              <a:rPr lang="en-US" sz="2200" dirty="0">
                <a:solidFill>
                  <a:schemeClr val="bg1"/>
                </a:solidFill>
              </a:rPr>
              <a:t>Over one-half (50.7%) of the available for-sale homes in the region are priced below $200,000, but these homes are typically much older than the higher-priced product. </a:t>
            </a:r>
          </a:p>
        </p:txBody>
      </p:sp>
      <p:pic>
        <p:nvPicPr>
          <p:cNvPr id="8" name="Picture 7" descr="A screenshot of a map&#10;&#10;AI-generated content may be incorrect.">
            <a:extLst>
              <a:ext uri="{FF2B5EF4-FFF2-40B4-BE49-F238E27FC236}">
                <a16:creationId xmlns:a16="http://schemas.microsoft.com/office/drawing/2014/main" id="{E7D829F3-A9D6-A218-BE81-D62F1D80DBEE}"/>
              </a:ext>
            </a:extLst>
          </p:cNvPr>
          <p:cNvPicPr>
            <a:picLocks noChangeAspect="1"/>
          </p:cNvPicPr>
          <p:nvPr/>
        </p:nvPicPr>
        <p:blipFill>
          <a:blip r:embed="rId2"/>
          <a:srcRect l="15623" t="11650" r="21559" b="10679"/>
          <a:stretch>
            <a:fillRect/>
          </a:stretch>
        </p:blipFill>
        <p:spPr>
          <a:xfrm>
            <a:off x="6300795" y="1124640"/>
            <a:ext cx="5808346" cy="5549376"/>
          </a:xfrm>
          <a:prstGeom prst="rect">
            <a:avLst/>
          </a:prstGeom>
          <a:ln w="50800">
            <a:solidFill>
              <a:schemeClr val="bg1">
                <a:lumMod val="85000"/>
              </a:schemeClr>
            </a:solidFill>
          </a:ln>
        </p:spPr>
      </p:pic>
      <p:pic>
        <p:nvPicPr>
          <p:cNvPr id="11" name="Picture 10" descr="A screenshot of a map&#10;&#10;AI-generated content may be incorrect.">
            <a:extLst>
              <a:ext uri="{FF2B5EF4-FFF2-40B4-BE49-F238E27FC236}">
                <a16:creationId xmlns:a16="http://schemas.microsoft.com/office/drawing/2014/main" id="{F0942D38-65B8-D7CB-C772-AD1D5FF853E1}"/>
              </a:ext>
            </a:extLst>
          </p:cNvPr>
          <p:cNvPicPr>
            <a:picLocks noChangeAspect="1"/>
          </p:cNvPicPr>
          <p:nvPr/>
        </p:nvPicPr>
        <p:blipFill>
          <a:blip r:embed="rId2"/>
          <a:srcRect l="79041" t="6732" r="2654" b="75922"/>
          <a:stretch>
            <a:fillRect/>
          </a:stretch>
        </p:blipFill>
        <p:spPr>
          <a:xfrm>
            <a:off x="10685955" y="2613678"/>
            <a:ext cx="1423186" cy="1042115"/>
          </a:xfrm>
          <a:prstGeom prst="rect">
            <a:avLst/>
          </a:prstGeom>
        </p:spPr>
      </p:pic>
      <p:graphicFrame>
        <p:nvGraphicFramePr>
          <p:cNvPr id="4" name="Chart 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2161343"/>
              </p:ext>
            </p:extLst>
          </p:nvPr>
        </p:nvGraphicFramePr>
        <p:xfrm>
          <a:off x="205010" y="2727642"/>
          <a:ext cx="6215668" cy="3693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985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2B7D-7508-DD46-57DB-D23F9EEB2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325E2-BF65-811A-8505-258860DC6AE0}"/>
              </a:ext>
            </a:extLst>
          </p:cNvPr>
          <p:cNvSpPr txBox="1">
            <a:spLocks/>
          </p:cNvSpPr>
          <p:nvPr/>
        </p:nvSpPr>
        <p:spPr>
          <a:xfrm>
            <a:off x="230820" y="346032"/>
            <a:ext cx="11700768" cy="402429"/>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200" cap="none" dirty="0">
                <a:solidFill>
                  <a:schemeClr val="bg1"/>
                </a:solidFill>
              </a:rPr>
              <a:t>Available Home Listings by Submarket &amp; List Price</a:t>
            </a:r>
            <a:endParaRPr lang="en-US" sz="2200" dirty="0">
              <a:solidFill>
                <a:schemeClr val="bg1"/>
              </a:solidFill>
              <a:highlight>
                <a:srgbClr val="00FF00"/>
              </a:highlight>
            </a:endParaRPr>
          </a:p>
        </p:txBody>
      </p:sp>
      <p:sp>
        <p:nvSpPr>
          <p:cNvPr id="3" name="TextBox 2">
            <a:extLst>
              <a:ext uri="{FF2B5EF4-FFF2-40B4-BE49-F238E27FC236}">
                <a16:creationId xmlns:a16="http://schemas.microsoft.com/office/drawing/2014/main" id="{1368901C-384B-0F8B-4DD6-9C4633E57768}"/>
              </a:ext>
            </a:extLst>
          </p:cNvPr>
          <p:cNvSpPr txBox="1"/>
          <p:nvPr/>
        </p:nvSpPr>
        <p:spPr>
          <a:xfrm>
            <a:off x="230820" y="917005"/>
            <a:ext cx="11700768" cy="1155894"/>
          </a:xfrm>
          <a:prstGeom prst="rect">
            <a:avLst/>
          </a:prstGeom>
          <a:noFill/>
        </p:spPr>
        <p:txBody>
          <a:bodyPr wrap="square">
            <a:spAutoFit/>
          </a:bodyPr>
          <a:lstStyle>
            <a:defPPr>
              <a:defRPr lang="en-US"/>
            </a:defPPr>
            <a:lvl1pPr marL="230188" indent="-230188" algn="just">
              <a:buFont typeface="Arial" panose="020B0604020202020204" pitchFamily="34" charset="0"/>
              <a:buChar char="•"/>
              <a:defRPr sz="2200">
                <a:solidFill>
                  <a:schemeClr val="accent1"/>
                </a:solidFill>
                <a:cs typeface="Times New Roman" panose="02020603050405020304" pitchFamily="18" charset="0"/>
              </a:defRPr>
            </a:lvl1pPr>
            <a:lvl3pPr marL="0" marR="0" lvl="2" algn="ctr">
              <a:lnSpc>
                <a:spcPct val="107000"/>
              </a:lnSpc>
              <a:spcBef>
                <a:spcPts val="0"/>
              </a:spcBef>
              <a:spcAft>
                <a:spcPts val="0"/>
              </a:spcAft>
              <a:defRPr sz="2200">
                <a:solidFill>
                  <a:schemeClr val="accent1"/>
                </a:solidFill>
                <a:ea typeface="Calibri" panose="020F0502020204030204" pitchFamily="34" charset="0"/>
                <a:cs typeface="Times New Roman" panose="02020603050405020304" pitchFamily="18" charset="0"/>
              </a:defRPr>
            </a:lvl3pPr>
          </a:lstStyle>
          <a:p>
            <a:pPr lvl="2"/>
            <a:r>
              <a:rPr lang="en-US" b="1" dirty="0"/>
              <a:t>The median list price of the 876 available homes in the region is $199,700. The lowest median list price ($174,000) among the study areas is in Clare County while the highest median list price ($235,000) is in Midland County. </a:t>
            </a:r>
            <a:endParaRPr lang="en-US" dirty="0"/>
          </a:p>
        </p:txBody>
      </p:sp>
      <p:graphicFrame>
        <p:nvGraphicFramePr>
          <p:cNvPr id="10" name="Table 9">
            <a:extLst>
              <a:ext uri="{FF2B5EF4-FFF2-40B4-BE49-F238E27FC236}">
                <a16:creationId xmlns:a16="http://schemas.microsoft.com/office/drawing/2014/main" id="{8FEA77F8-514D-6A3A-232F-CBB8E15C5AA3}"/>
              </a:ext>
            </a:extLst>
          </p:cNvPr>
          <p:cNvGraphicFramePr>
            <a:graphicFrameLocks noGrp="1"/>
          </p:cNvGraphicFramePr>
          <p:nvPr>
            <p:extLst>
              <p:ext uri="{D42A27DB-BD31-4B8C-83A1-F6EECF244321}">
                <p14:modId xmlns:p14="http://schemas.microsoft.com/office/powerpoint/2010/main" val="2962669519"/>
              </p:ext>
            </p:extLst>
          </p:nvPr>
        </p:nvGraphicFramePr>
        <p:xfrm>
          <a:off x="557794" y="2266847"/>
          <a:ext cx="11126715" cy="3413760"/>
        </p:xfrm>
        <a:graphic>
          <a:graphicData uri="http://schemas.openxmlformats.org/drawingml/2006/table">
            <a:tbl>
              <a:tblPr firstRow="1" firstCol="1" lastRow="1" lastCol="1" bandRow="1" bandCol="1"/>
              <a:tblGrid>
                <a:gridCol w="1796666">
                  <a:extLst>
                    <a:ext uri="{9D8B030D-6E8A-4147-A177-3AD203B41FA5}">
                      <a16:colId xmlns:a16="http://schemas.microsoft.com/office/drawing/2014/main" val="4095927942"/>
                    </a:ext>
                  </a:extLst>
                </a:gridCol>
                <a:gridCol w="1134737">
                  <a:extLst>
                    <a:ext uri="{9D8B030D-6E8A-4147-A177-3AD203B41FA5}">
                      <a16:colId xmlns:a16="http://schemas.microsoft.com/office/drawing/2014/main" val="362809069"/>
                    </a:ext>
                  </a:extLst>
                </a:gridCol>
                <a:gridCol w="1323861">
                  <a:extLst>
                    <a:ext uri="{9D8B030D-6E8A-4147-A177-3AD203B41FA5}">
                      <a16:colId xmlns:a16="http://schemas.microsoft.com/office/drawing/2014/main" val="3473186856"/>
                    </a:ext>
                  </a:extLst>
                </a:gridCol>
                <a:gridCol w="1323861">
                  <a:extLst>
                    <a:ext uri="{9D8B030D-6E8A-4147-A177-3AD203B41FA5}">
                      <a16:colId xmlns:a16="http://schemas.microsoft.com/office/drawing/2014/main" val="1309614389"/>
                    </a:ext>
                  </a:extLst>
                </a:gridCol>
                <a:gridCol w="1323861">
                  <a:extLst>
                    <a:ext uri="{9D8B030D-6E8A-4147-A177-3AD203B41FA5}">
                      <a16:colId xmlns:a16="http://schemas.microsoft.com/office/drawing/2014/main" val="1272999247"/>
                    </a:ext>
                  </a:extLst>
                </a:gridCol>
                <a:gridCol w="1323861">
                  <a:extLst>
                    <a:ext uri="{9D8B030D-6E8A-4147-A177-3AD203B41FA5}">
                      <a16:colId xmlns:a16="http://schemas.microsoft.com/office/drawing/2014/main" val="718296802"/>
                    </a:ext>
                  </a:extLst>
                </a:gridCol>
                <a:gridCol w="1323861">
                  <a:extLst>
                    <a:ext uri="{9D8B030D-6E8A-4147-A177-3AD203B41FA5}">
                      <a16:colId xmlns:a16="http://schemas.microsoft.com/office/drawing/2014/main" val="2236578990"/>
                    </a:ext>
                  </a:extLst>
                </a:gridCol>
                <a:gridCol w="1418421">
                  <a:extLst>
                    <a:ext uri="{9D8B030D-6E8A-4147-A177-3AD203B41FA5}">
                      <a16:colId xmlns:a16="http://schemas.microsoft.com/office/drawing/2014/main" val="2193371672"/>
                    </a:ext>
                  </a:extLst>
                </a:gridCol>
                <a:gridCol w="157586">
                  <a:extLst>
                    <a:ext uri="{9D8B030D-6E8A-4147-A177-3AD203B41FA5}">
                      <a16:colId xmlns:a16="http://schemas.microsoft.com/office/drawing/2014/main" val="2254348219"/>
                    </a:ext>
                  </a:extLst>
                </a:gridCol>
              </a:tblGrid>
              <a:tr h="479469">
                <a:tc>
                  <a:txBody>
                    <a:bodyPr/>
                    <a:lstStyle/>
                    <a:p>
                      <a:pPr marL="0" marR="0">
                        <a:buNone/>
                      </a:pPr>
                      <a:r>
                        <a:rPr lang="en-US" sz="1600" kern="1400" dirty="0">
                          <a:effectLst/>
                          <a:latin typeface="Times New Roman" panose="02020603050405020304" pitchFamily="18" charset="0"/>
                          <a:ea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noFill/>
                  </a:tcPr>
                </a:tc>
                <a:tc gridSpan="7">
                  <a:txBody>
                    <a:bodyPr/>
                    <a:lstStyle/>
                    <a:p>
                      <a:pPr marL="0" marR="0" algn="ctr">
                        <a:buNone/>
                        <a:tabLst>
                          <a:tab pos="5695950" algn="l"/>
                        </a:tabLst>
                      </a:pPr>
                      <a:r>
                        <a:rPr lang="en-US" sz="1600" b="1" kern="1400" dirty="0">
                          <a:solidFill>
                            <a:srgbClr val="FFFFFF"/>
                          </a:solidFill>
                          <a:effectLst/>
                          <a:latin typeface="Times New Roman" panose="02020603050405020304" pitchFamily="18" charset="0"/>
                          <a:ea typeface="Times New Roman" panose="02020603050405020304" pitchFamily="18" charset="0"/>
                        </a:rPr>
                        <a:t>Available For-Sale Housing – Region G</a:t>
                      </a:r>
                      <a:endParaRPr lang="en-US" sz="1600" kern="1400" dirty="0">
                        <a:effectLst/>
                        <a:latin typeface="Times New Roman" panose="02020603050405020304" pitchFamily="18" charset="0"/>
                        <a:ea typeface="Times New Roman" panose="02020603050405020304" pitchFamily="18" charset="0"/>
                      </a:endParaRPr>
                    </a:p>
                    <a:p>
                      <a:pPr marL="0" marR="0" algn="ctr">
                        <a:buNone/>
                      </a:pPr>
                      <a:r>
                        <a:rPr lang="en-US" sz="1600" b="1" kern="1400" dirty="0">
                          <a:solidFill>
                            <a:srgbClr val="FFFFFF"/>
                          </a:solidFill>
                          <a:effectLst/>
                          <a:latin typeface="Times New Roman" panose="02020603050405020304" pitchFamily="18" charset="0"/>
                          <a:ea typeface="Times New Roman" panose="02020603050405020304" pitchFamily="18" charset="0"/>
                        </a:rPr>
                        <a:t>(As of March 19, 2025)</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759857487"/>
                  </a:ext>
                </a:extLst>
              </a:tr>
              <a:tr h="479469">
                <a:tc>
                  <a:txBody>
                    <a:bodyPr/>
                    <a:lstStyle/>
                    <a:p>
                      <a:pPr marL="0" marR="0">
                        <a:buNone/>
                      </a:pPr>
                      <a:r>
                        <a:rPr lang="en-US" sz="1600" kern="1400" dirty="0">
                          <a:effectLst/>
                          <a:latin typeface="Times New Roman" panose="02020603050405020304" pitchFamily="18" charset="0"/>
                          <a:ea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Total </a:t>
                      </a:r>
                      <a:endParaRPr lang="en-US" sz="1600" kern="1400">
                        <a:effectLst/>
                        <a:latin typeface="Times New Roman" panose="02020603050405020304" pitchFamily="18" charset="0"/>
                        <a:ea typeface="Times New Roman" panose="02020603050405020304" pitchFamily="18" charset="0"/>
                      </a:endParaRPr>
                    </a:p>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Units</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 Share of Region</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Availability Rate / MSI</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Median</a:t>
                      </a:r>
                      <a:endParaRPr lang="en-US" sz="1600" kern="1400">
                        <a:effectLst/>
                        <a:latin typeface="Times New Roman" panose="02020603050405020304" pitchFamily="18" charset="0"/>
                        <a:ea typeface="Times New Roman" panose="02020603050405020304" pitchFamily="18" charset="0"/>
                      </a:endParaRPr>
                    </a:p>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List Price</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Average Square Feet</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Average Year Built</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Average Days</a:t>
                      </a:r>
                      <a:endParaRPr lang="en-US" sz="1600" kern="1400">
                        <a:effectLst/>
                        <a:latin typeface="Times New Roman" panose="02020603050405020304" pitchFamily="18" charset="0"/>
                        <a:ea typeface="Times New Roman" panose="02020603050405020304" pitchFamily="18" charset="0"/>
                      </a:endParaRPr>
                    </a:p>
                    <a:p>
                      <a:pPr marL="0" marR="0" algn="ctr">
                        <a:buNone/>
                      </a:pPr>
                      <a:r>
                        <a:rPr lang="en-US" sz="1600" b="1" kern="1400">
                          <a:solidFill>
                            <a:srgbClr val="FFFFFF"/>
                          </a:solidFill>
                          <a:effectLst/>
                          <a:latin typeface="Times New Roman" panose="02020603050405020304" pitchFamily="18" charset="0"/>
                          <a:ea typeface="Times New Roman" panose="02020603050405020304" pitchFamily="18" charset="0"/>
                        </a:rPr>
                        <a:t>on Market</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726455211"/>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Arenac</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42</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4.8%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0.7%</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3.2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$191,250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1,532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1973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135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16795096"/>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Bay</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126</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14.4%</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0.4%</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a:t>
                      </a:r>
                      <a:r>
                        <a:rPr lang="en-US" sz="1600" b="1" kern="1400">
                          <a:solidFill>
                            <a:srgbClr val="FF0000"/>
                          </a:solidFill>
                          <a:effectLst/>
                          <a:latin typeface="Times New Roman" panose="02020603050405020304" pitchFamily="18" charset="0"/>
                          <a:ea typeface="Times New Roman" panose="02020603050405020304" pitchFamily="18" charset="0"/>
                        </a:rPr>
                        <a:t>1.5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$199,900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1,581</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71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10194704"/>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Clare</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119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13.6%</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1.1% / 3.0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$174,000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1,297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121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28884614"/>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Gladwin</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87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1400" dirty="0">
                          <a:solidFill>
                            <a:srgbClr val="FF0000"/>
                          </a:solidFill>
                          <a:effectLst/>
                          <a:latin typeface="Times New Roman" panose="02020603050405020304" pitchFamily="18" charset="0"/>
                          <a:ea typeface="Times New Roman" panose="02020603050405020304" pitchFamily="18" charset="0"/>
                        </a:rPr>
                        <a:t>0.9%</a:t>
                      </a:r>
                      <a:r>
                        <a:rPr lang="en-US" sz="1600" kern="1400" dirty="0">
                          <a:solidFill>
                            <a:srgbClr val="FF0000"/>
                          </a:solidFill>
                          <a:effectLst/>
                          <a:latin typeface="Times New Roman" panose="02020603050405020304" pitchFamily="18" charset="0"/>
                          <a:ea typeface="Times New Roman" panose="02020603050405020304" pitchFamily="18" charset="0"/>
                        </a:rPr>
                        <a:t> </a:t>
                      </a:r>
                      <a:r>
                        <a:rPr lang="en-US" sz="1600" kern="1400" dirty="0">
                          <a:solidFill>
                            <a:srgbClr val="000000"/>
                          </a:solidFill>
                          <a:effectLst/>
                          <a:latin typeface="Times New Roman" panose="02020603050405020304" pitchFamily="18" charset="0"/>
                          <a:ea typeface="Times New Roman" panose="02020603050405020304" pitchFamily="18" charset="0"/>
                        </a:rPr>
                        <a:t>/ 2.9</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$221,900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1,462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1977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96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697857886"/>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Gratiot</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64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7.3%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0.6%</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2.3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$176,750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1,670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1951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71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43531033"/>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Isabella</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105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12.0%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0.7%</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2.3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$224,000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1,628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1969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112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229348663"/>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Midland</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6.0%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0.2%</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a:t>
                      </a:r>
                      <a:r>
                        <a:rPr lang="en-US" sz="1600" b="1" kern="1400">
                          <a:solidFill>
                            <a:srgbClr val="FF0000"/>
                          </a:solidFill>
                          <a:effectLst/>
                          <a:latin typeface="Times New Roman" panose="02020603050405020304" pitchFamily="18" charset="0"/>
                          <a:ea typeface="Times New Roman" panose="02020603050405020304" pitchFamily="18" charset="0"/>
                        </a:rPr>
                        <a:t>1.4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$235,000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1,973</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1970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664854510"/>
                  </a:ext>
                </a:extLst>
              </a:tr>
              <a:tr h="239735">
                <a:tc>
                  <a:txBody>
                    <a:bodyPr/>
                    <a:lstStyle/>
                    <a:p>
                      <a:pPr marL="0" marR="0" algn="ctr">
                        <a:buNone/>
                      </a:pPr>
                      <a:r>
                        <a:rPr lang="en-US" sz="1600" b="1" kern="0">
                          <a:solidFill>
                            <a:srgbClr val="000000"/>
                          </a:solidFill>
                          <a:effectLst/>
                          <a:latin typeface="Times New Roman" panose="02020603050405020304" pitchFamily="18" charset="0"/>
                          <a:ea typeface="Times New Roman" panose="02020603050405020304" pitchFamily="18" charset="0"/>
                        </a:rPr>
                        <a:t>Saginaw</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280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32.0%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0.5%</a:t>
                      </a:r>
                      <a:r>
                        <a:rPr lang="en-US" sz="1600" kern="1400">
                          <a:solidFill>
                            <a:srgbClr val="FF0000"/>
                          </a:solidFill>
                          <a:effectLst/>
                          <a:latin typeface="Times New Roman" panose="02020603050405020304" pitchFamily="18" charset="0"/>
                          <a:ea typeface="Times New Roman" panose="02020603050405020304" pitchFamily="18" charset="0"/>
                        </a:rPr>
                        <a:t> </a:t>
                      </a:r>
                      <a:r>
                        <a:rPr lang="en-US" sz="1600" kern="1400">
                          <a:solidFill>
                            <a:srgbClr val="000000"/>
                          </a:solidFill>
                          <a:effectLst/>
                          <a:latin typeface="Times New Roman" panose="02020603050405020304" pitchFamily="18" charset="0"/>
                          <a:ea typeface="Times New Roman" panose="02020603050405020304" pitchFamily="18" charset="0"/>
                        </a:rPr>
                        <a:t>/ </a:t>
                      </a:r>
                      <a:r>
                        <a:rPr lang="en-US" sz="1600" b="1" kern="1400">
                          <a:solidFill>
                            <a:srgbClr val="FF0000"/>
                          </a:solidFill>
                          <a:effectLst/>
                          <a:latin typeface="Times New Roman" panose="02020603050405020304" pitchFamily="18" charset="0"/>
                          <a:ea typeface="Times New Roman" panose="02020603050405020304" pitchFamily="18" charset="0"/>
                        </a:rPr>
                        <a:t>1.8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$187,450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dirty="0">
                          <a:solidFill>
                            <a:srgbClr val="000000"/>
                          </a:solidFill>
                          <a:effectLst/>
                          <a:latin typeface="Times New Roman" panose="02020603050405020304" pitchFamily="18" charset="0"/>
                          <a:ea typeface="Times New Roman" panose="02020603050405020304" pitchFamily="18" charset="0"/>
                        </a:rPr>
                        <a:t>1,663</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1956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1400">
                          <a:solidFill>
                            <a:srgbClr val="000000"/>
                          </a:solidFill>
                          <a:effectLst/>
                          <a:latin typeface="Times New Roman" panose="02020603050405020304" pitchFamily="18" charset="0"/>
                          <a:ea typeface="Times New Roman" panose="02020603050405020304" pitchFamily="18" charset="0"/>
                        </a:rPr>
                        <a:t>76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1600" kern="14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97898507"/>
                  </a:ext>
                </a:extLst>
              </a:tr>
              <a:tr h="239735">
                <a:tc>
                  <a:txBody>
                    <a:bodyPr/>
                    <a:lstStyle/>
                    <a:p>
                      <a:pPr marL="0" marR="0" algn="ctr">
                        <a:buNone/>
                      </a:pPr>
                      <a:r>
                        <a:rPr lang="en-US" sz="1600" b="1" kern="1400" dirty="0">
                          <a:solidFill>
                            <a:srgbClr val="000000"/>
                          </a:solidFill>
                          <a:effectLst/>
                          <a:latin typeface="Times New Roman" panose="02020603050405020304" pitchFamily="18" charset="0"/>
                          <a:ea typeface="Times New Roman" panose="02020603050405020304" pitchFamily="18" charset="0"/>
                        </a:rPr>
                        <a:t>Region</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000000"/>
                          </a:solidFill>
                          <a:effectLst/>
                          <a:latin typeface="Times New Roman" panose="02020603050405020304" pitchFamily="18" charset="0"/>
                          <a:ea typeface="Times New Roman" panose="02020603050405020304" pitchFamily="18" charset="0"/>
                        </a:rPr>
                        <a:t>876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000000"/>
                          </a:solidFill>
                          <a:effectLst/>
                          <a:latin typeface="Times New Roman" panose="02020603050405020304" pitchFamily="18" charset="0"/>
                          <a:ea typeface="Times New Roman" panose="02020603050405020304" pitchFamily="18" charset="0"/>
                        </a:rPr>
                        <a:t>100.0%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FF0000"/>
                          </a:solidFill>
                          <a:effectLst/>
                          <a:latin typeface="Times New Roman" panose="02020603050405020304" pitchFamily="18" charset="0"/>
                          <a:ea typeface="Times New Roman" panose="02020603050405020304" pitchFamily="18" charset="0"/>
                        </a:rPr>
                        <a:t>0.5% / </a:t>
                      </a:r>
                      <a:r>
                        <a:rPr lang="en-US" sz="1600" b="1" kern="1400">
                          <a:solidFill>
                            <a:srgbClr val="000000"/>
                          </a:solidFill>
                          <a:effectLst/>
                          <a:latin typeface="Times New Roman" panose="02020603050405020304" pitchFamily="18" charset="0"/>
                          <a:ea typeface="Times New Roman" panose="02020603050405020304" pitchFamily="18" charset="0"/>
                        </a:rPr>
                        <a:t>2.0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000000"/>
                          </a:solidFill>
                          <a:effectLst/>
                          <a:latin typeface="Times New Roman" panose="02020603050405020304" pitchFamily="18" charset="0"/>
                          <a:ea typeface="Times New Roman" panose="02020603050405020304" pitchFamily="18" charset="0"/>
                        </a:rPr>
                        <a:t>$199,700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000000"/>
                          </a:solidFill>
                          <a:effectLst/>
                          <a:latin typeface="Times New Roman" panose="02020603050405020304" pitchFamily="18" charset="0"/>
                          <a:ea typeface="Times New Roman" panose="02020603050405020304" pitchFamily="18" charset="0"/>
                        </a:rPr>
                        <a:t>1,590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dirty="0">
                          <a:solidFill>
                            <a:srgbClr val="000000"/>
                          </a:solidFill>
                          <a:effectLst/>
                          <a:latin typeface="Times New Roman" panose="02020603050405020304" pitchFamily="18" charset="0"/>
                          <a:ea typeface="Times New Roman" panose="02020603050405020304" pitchFamily="18" charset="0"/>
                        </a:rPr>
                        <a:t>1963</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kern="1400">
                          <a:solidFill>
                            <a:srgbClr val="000000"/>
                          </a:solidFill>
                          <a:effectLst/>
                          <a:latin typeface="Times New Roman" panose="02020603050405020304" pitchFamily="18" charset="0"/>
                          <a:ea typeface="Times New Roman" panose="02020603050405020304" pitchFamily="18" charset="0"/>
                        </a:rPr>
                        <a:t>90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buNone/>
                      </a:pPr>
                      <a:r>
                        <a:rPr lang="en-US" sz="1600" kern="1400" dirty="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5291209"/>
                  </a:ext>
                </a:extLst>
              </a:tr>
              <a:tr h="239735">
                <a:tc gridSpan="9">
                  <a:txBody>
                    <a:bodyPr/>
                    <a:lstStyle/>
                    <a:p>
                      <a:pPr marL="0" marR="0">
                        <a:buNone/>
                      </a:pPr>
                      <a:r>
                        <a:rPr lang="en-US" sz="1600" kern="1400" dirty="0">
                          <a:solidFill>
                            <a:srgbClr val="000000"/>
                          </a:solidFill>
                          <a:effectLst/>
                          <a:latin typeface="Times New Roman" panose="02020603050405020304" pitchFamily="18" charset="0"/>
                          <a:ea typeface="Times New Roman" panose="02020603050405020304" pitchFamily="18" charset="0"/>
                        </a:rPr>
                        <a:t>Source: Redfin.com &amp; Bowen National Research</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8368505"/>
                  </a:ext>
                </a:extLst>
              </a:tr>
            </a:tbl>
          </a:graphicData>
        </a:graphic>
      </p:graphicFrame>
      <p:sp>
        <p:nvSpPr>
          <p:cNvPr id="11" name="Rectangle 10">
            <a:extLst>
              <a:ext uri="{FF2B5EF4-FFF2-40B4-BE49-F238E27FC236}">
                <a16:creationId xmlns:a16="http://schemas.microsoft.com/office/drawing/2014/main" id="{BB5AA22F-1D69-4CF5-89C9-B11263D8ECDC}"/>
              </a:ext>
            </a:extLst>
          </p:cNvPr>
          <p:cNvSpPr/>
          <p:nvPr/>
        </p:nvSpPr>
        <p:spPr>
          <a:xfrm>
            <a:off x="4819828" y="2751745"/>
            <a:ext cx="1301323" cy="26919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E9FEC8-ADB8-BC10-5E63-8B1330CD9C11}"/>
              </a:ext>
            </a:extLst>
          </p:cNvPr>
          <p:cNvSpPr txBox="1"/>
          <p:nvPr/>
        </p:nvSpPr>
        <p:spPr>
          <a:xfrm>
            <a:off x="1085315" y="5849151"/>
            <a:ext cx="10926169" cy="738664"/>
          </a:xfrm>
          <a:prstGeom prst="rect">
            <a:avLst/>
          </a:prstGeom>
          <a:noFill/>
        </p:spPr>
        <p:txBody>
          <a:bodyPr wrap="square">
            <a:spAutoFit/>
          </a:bodyPr>
          <a:lstStyle/>
          <a:p>
            <a:pPr marL="0" lvl="2" algn="ctr"/>
            <a:r>
              <a:rPr lang="en-US" sz="2100" b="1" dirty="0">
                <a:solidFill>
                  <a:schemeClr val="accent1">
                    <a:lumMod val="75000"/>
                  </a:schemeClr>
                </a:solidFill>
              </a:rPr>
              <a:t>Counties with an availability rate and an MSI that are below the healthy ranges are likely at risk of rapid increases in home prices and/or limited household growth.</a:t>
            </a:r>
            <a:endParaRPr lang="en-US" sz="2100" dirty="0">
              <a:solidFill>
                <a:schemeClr val="accent1">
                  <a:lumMod val="75000"/>
                </a:schemeClr>
              </a:solidFill>
            </a:endParaRPr>
          </a:p>
        </p:txBody>
      </p:sp>
      <p:pic>
        <p:nvPicPr>
          <p:cNvPr id="16" name="Graphic 15" descr="Warning with solid fill">
            <a:extLst>
              <a:ext uri="{FF2B5EF4-FFF2-40B4-BE49-F238E27FC236}">
                <a16:creationId xmlns:a16="http://schemas.microsoft.com/office/drawing/2014/main" id="{F7471801-BD37-598D-2C39-B7D479C807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2441" y="5801577"/>
            <a:ext cx="786238" cy="786238"/>
          </a:xfrm>
          <a:prstGeom prst="rect">
            <a:avLst/>
          </a:prstGeom>
        </p:spPr>
      </p:pic>
    </p:spTree>
    <p:extLst>
      <p:ext uri="{BB962C8B-B14F-4D97-AF65-F5344CB8AC3E}">
        <p14:creationId xmlns:p14="http://schemas.microsoft.com/office/powerpoint/2010/main" val="388405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08F71D-439A-4D1B-9432-C2CF6C718F11}"/>
              </a:ext>
            </a:extLst>
          </p:cNvPr>
          <p:cNvSpPr txBox="1">
            <a:spLocks/>
          </p:cNvSpPr>
          <p:nvPr/>
        </p:nvSpPr>
        <p:spPr>
          <a:xfrm>
            <a:off x="445667" y="269968"/>
            <a:ext cx="4529020"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Study Area &amp; Scope of Work</a:t>
            </a:r>
            <a:endParaRPr lang="en-US" sz="2400" dirty="0">
              <a:solidFill>
                <a:schemeClr val="bg1"/>
              </a:solidFill>
            </a:endParaRPr>
          </a:p>
        </p:txBody>
      </p:sp>
      <p:sp>
        <p:nvSpPr>
          <p:cNvPr id="13" name="TextBox 12">
            <a:extLst>
              <a:ext uri="{FF2B5EF4-FFF2-40B4-BE49-F238E27FC236}">
                <a16:creationId xmlns:a16="http://schemas.microsoft.com/office/drawing/2014/main" id="{4B2FF53F-592B-4954-8F93-570AE58EE111}"/>
              </a:ext>
            </a:extLst>
          </p:cNvPr>
          <p:cNvSpPr txBox="1"/>
          <p:nvPr/>
        </p:nvSpPr>
        <p:spPr>
          <a:xfrm>
            <a:off x="279130" y="1361241"/>
            <a:ext cx="4695555" cy="4939814"/>
          </a:xfrm>
          <a:prstGeom prst="rect">
            <a:avLst/>
          </a:prstGeom>
          <a:noFill/>
        </p:spPr>
        <p:txBody>
          <a:bodyPr wrap="square">
            <a:spAutoFit/>
          </a:bodyPr>
          <a:lstStyle/>
          <a:p>
            <a:pPr marL="230188" marR="0" lvl="0" indent="-230188">
              <a:buFont typeface="Symbol" panose="05050102010706020507" pitchFamily="18" charset="2"/>
              <a:buChar char=""/>
            </a:pPr>
            <a:r>
              <a:rPr lang="en-US" sz="2100" dirty="0">
                <a:solidFill>
                  <a:schemeClr val="accent1"/>
                </a:solidFill>
                <a:effectLst/>
                <a:ea typeface="Times New Roman" panose="02020603050405020304" pitchFamily="18" charset="0"/>
                <a:cs typeface="Times New Roman" panose="02020603050405020304" pitchFamily="18" charset="0"/>
              </a:rPr>
              <a:t>Study of Region G &amp; its 8 Counties</a:t>
            </a:r>
          </a:p>
          <a:p>
            <a:pPr marL="230188" marR="0" lvl="0" indent="-230188">
              <a:buFont typeface="Symbol" panose="05050102010706020507" pitchFamily="18" charset="2"/>
              <a:buChar char=""/>
            </a:pPr>
            <a:r>
              <a:rPr lang="en-US" sz="2100" dirty="0">
                <a:solidFill>
                  <a:schemeClr val="accent1"/>
                </a:solidFill>
                <a:ea typeface="Times New Roman" panose="02020603050405020304" pitchFamily="18" charset="0"/>
                <a:cs typeface="Times New Roman" panose="02020603050405020304" pitchFamily="18" charset="0"/>
              </a:rPr>
              <a:t>Demo</a:t>
            </a:r>
            <a:r>
              <a:rPr lang="en-US" sz="2100" dirty="0">
                <a:solidFill>
                  <a:schemeClr val="accent1"/>
                </a:solidFill>
                <a:effectLst/>
                <a:ea typeface="Times New Roman" panose="02020603050405020304" pitchFamily="18" charset="0"/>
                <a:cs typeface="Times New Roman" panose="02020603050405020304" pitchFamily="18" charset="0"/>
              </a:rPr>
              <a:t>graphic Characteristics and Trends </a:t>
            </a:r>
          </a:p>
          <a:p>
            <a:pPr marL="230188" marR="0" lvl="0" indent="-230188">
              <a:buFont typeface="Symbol" panose="05050102010706020507" pitchFamily="18" charset="2"/>
              <a:buChar char=""/>
            </a:pPr>
            <a:r>
              <a:rPr lang="en-US" sz="2100" dirty="0">
                <a:solidFill>
                  <a:schemeClr val="accent1"/>
                </a:solidFill>
                <a:effectLst/>
                <a:ea typeface="Times New Roman" panose="02020603050405020304" pitchFamily="18" charset="0"/>
                <a:cs typeface="Times New Roman" panose="02020603050405020304" pitchFamily="18" charset="0"/>
              </a:rPr>
              <a:t>Economic Conditions and Investments</a:t>
            </a:r>
          </a:p>
          <a:p>
            <a:pPr marL="230188" marR="0" lvl="0" indent="-230188">
              <a:buFont typeface="Symbol" panose="05050102010706020507" pitchFamily="18" charset="2"/>
              <a:buChar char=""/>
            </a:pPr>
            <a:r>
              <a:rPr lang="en-US" sz="2100" dirty="0">
                <a:solidFill>
                  <a:schemeClr val="accent1"/>
                </a:solidFill>
                <a:effectLst/>
                <a:ea typeface="Times New Roman" panose="02020603050405020304" pitchFamily="18" charset="0"/>
                <a:cs typeface="Times New Roman" panose="02020603050405020304" pitchFamily="18" charset="0"/>
              </a:rPr>
              <a:t>Existing Housing Stock (Rentals</a:t>
            </a:r>
            <a:r>
              <a:rPr lang="en-US" sz="2100" dirty="0">
                <a:solidFill>
                  <a:schemeClr val="accent1"/>
                </a:solidFill>
                <a:ea typeface="Times New Roman" panose="02020603050405020304" pitchFamily="18" charset="0"/>
                <a:cs typeface="Times New Roman" panose="02020603050405020304" pitchFamily="18" charset="0"/>
              </a:rPr>
              <a:t> </a:t>
            </a:r>
            <a:r>
              <a:rPr lang="en-US" sz="2100" dirty="0">
                <a:solidFill>
                  <a:schemeClr val="accent1"/>
                </a:solidFill>
                <a:effectLst/>
                <a:ea typeface="Times New Roman" panose="02020603050405020304" pitchFamily="18" charset="0"/>
                <a:cs typeface="Times New Roman" panose="02020603050405020304" pitchFamily="18" charset="0"/>
              </a:rPr>
              <a:t>and For-Sale)</a:t>
            </a:r>
          </a:p>
          <a:p>
            <a:pPr marL="230188" marR="0" lvl="0" indent="-230188">
              <a:buFont typeface="Symbol" panose="05050102010706020507" pitchFamily="18" charset="2"/>
              <a:buChar char=""/>
            </a:pPr>
            <a:r>
              <a:rPr lang="en-US" sz="2100" dirty="0">
                <a:solidFill>
                  <a:schemeClr val="accent1"/>
                </a:solidFill>
                <a:ea typeface="Times New Roman" panose="02020603050405020304" pitchFamily="18" charset="0"/>
                <a:cs typeface="Times New Roman" panose="02020603050405020304" pitchFamily="18" charset="0"/>
              </a:rPr>
              <a:t>Blight Analysis (Midland County only)</a:t>
            </a:r>
          </a:p>
          <a:p>
            <a:pPr marL="230188" marR="0" lvl="0" indent="-230188">
              <a:buFont typeface="Symbol" panose="05050102010706020507" pitchFamily="18" charset="2"/>
              <a:buChar char=""/>
            </a:pPr>
            <a:r>
              <a:rPr lang="en-US" sz="2100" dirty="0">
                <a:solidFill>
                  <a:schemeClr val="accent1"/>
                </a:solidFill>
                <a:ea typeface="Times New Roman" panose="02020603050405020304" pitchFamily="18" charset="0"/>
                <a:cs typeface="Times New Roman" panose="02020603050405020304" pitchFamily="18" charset="0"/>
              </a:rPr>
              <a:t>Development Opportunity Sites</a:t>
            </a:r>
          </a:p>
          <a:p>
            <a:pPr marL="230188" marR="0" lvl="0" indent="-230188">
              <a:buFont typeface="Symbol" panose="05050102010706020507" pitchFamily="18" charset="2"/>
              <a:buChar char=""/>
            </a:pPr>
            <a:r>
              <a:rPr lang="en-US" sz="2100" dirty="0">
                <a:solidFill>
                  <a:schemeClr val="accent1"/>
                </a:solidFill>
                <a:effectLst/>
                <a:ea typeface="Times New Roman" panose="02020603050405020304" pitchFamily="18" charset="0"/>
                <a:cs typeface="Times New Roman" panose="02020603050405020304" pitchFamily="18" charset="0"/>
              </a:rPr>
              <a:t>Identification of Developer &amp; Investor Partners</a:t>
            </a:r>
          </a:p>
          <a:p>
            <a:pPr marL="230188" marR="0" lvl="0" indent="-230188">
              <a:buFont typeface="Symbol" panose="05050102010706020507" pitchFamily="18" charset="2"/>
              <a:buChar char=""/>
            </a:pPr>
            <a:r>
              <a:rPr lang="en-US" sz="2100" dirty="0">
                <a:solidFill>
                  <a:schemeClr val="accent1"/>
                </a:solidFill>
                <a:ea typeface="Times New Roman" panose="02020603050405020304" pitchFamily="18" charset="0"/>
                <a:cs typeface="Times New Roman" panose="02020603050405020304" pitchFamily="18" charset="0"/>
              </a:rPr>
              <a:t>Stakeholder, Employer &amp; Resident Surveys</a:t>
            </a:r>
            <a:endParaRPr lang="en-US" sz="2100" dirty="0">
              <a:solidFill>
                <a:schemeClr val="accent1"/>
              </a:solidFill>
              <a:effectLst/>
              <a:ea typeface="Times New Roman" panose="02020603050405020304" pitchFamily="18" charset="0"/>
              <a:cs typeface="Times New Roman" panose="02020603050405020304" pitchFamily="18" charset="0"/>
            </a:endParaRPr>
          </a:p>
          <a:p>
            <a:pPr marL="230188" marR="0" lvl="0" indent="-230188">
              <a:buFont typeface="Symbol" panose="05050102010706020507" pitchFamily="18" charset="2"/>
              <a:buChar char=""/>
            </a:pPr>
            <a:r>
              <a:rPr lang="en-US" sz="2100" dirty="0">
                <a:solidFill>
                  <a:schemeClr val="accent1"/>
                </a:solidFill>
                <a:effectLst/>
                <a:ea typeface="Times New Roman" panose="02020603050405020304" pitchFamily="18" charset="0"/>
                <a:cs typeface="Times New Roman" panose="02020603050405020304" pitchFamily="18" charset="0"/>
              </a:rPr>
              <a:t>Quantified Rental and For-Sale Housing Gaps by Various Levels of Affordability</a:t>
            </a:r>
          </a:p>
          <a:p>
            <a:pPr marL="230188" marR="0" lvl="0" indent="-230188">
              <a:buFont typeface="Symbol" panose="05050102010706020507" pitchFamily="18" charset="2"/>
              <a:buChar char=""/>
            </a:pPr>
            <a:r>
              <a:rPr lang="en-US" sz="2100" dirty="0">
                <a:solidFill>
                  <a:schemeClr val="accent1"/>
                </a:solidFill>
                <a:ea typeface="Times New Roman" panose="02020603050405020304" pitchFamily="18" charset="0"/>
                <a:cs typeface="Times New Roman" panose="02020603050405020304" pitchFamily="18" charset="0"/>
              </a:rPr>
              <a:t>Recommended Housing Strategies</a:t>
            </a:r>
            <a:endParaRPr lang="en-US" sz="2100" dirty="0">
              <a:solidFill>
                <a:schemeClr val="accent1"/>
              </a:solidFill>
              <a:effectLst/>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AB8B9E6-B711-0EE4-CC68-E8A2622420FE}"/>
              </a:ext>
            </a:extLst>
          </p:cNvPr>
          <p:cNvSpPr txBox="1"/>
          <p:nvPr/>
        </p:nvSpPr>
        <p:spPr>
          <a:xfrm>
            <a:off x="1339644" y="869063"/>
            <a:ext cx="2574524" cy="462178"/>
          </a:xfrm>
          <a:prstGeom prst="rect">
            <a:avLst/>
          </a:prstGeom>
          <a:noFill/>
        </p:spPr>
        <p:txBody>
          <a:bodyPr wrap="square">
            <a:spAutoFit/>
          </a:bodyPr>
          <a:lstStyle/>
          <a:p>
            <a:pPr marL="53975" marR="0" lvl="2" algn="ctr">
              <a:lnSpc>
                <a:spcPct val="107000"/>
              </a:lnSpc>
              <a:spcBef>
                <a:spcPts val="0"/>
              </a:spcBef>
              <a:spcAft>
                <a:spcPts val="0"/>
              </a:spcAft>
            </a:pPr>
            <a:r>
              <a:rPr lang="en-US" sz="2400" b="1" u="sng" dirty="0">
                <a:solidFill>
                  <a:schemeClr val="accent1"/>
                </a:solidFill>
                <a:effectLst/>
                <a:ea typeface="Calibri" panose="020F0502020204030204" pitchFamily="34" charset="0"/>
                <a:cs typeface="Times New Roman" panose="02020603050405020304" pitchFamily="18" charset="0"/>
              </a:rPr>
              <a:t>Scope of  Work</a:t>
            </a:r>
            <a:endParaRPr lang="en-US" sz="2400" dirty="0">
              <a:solidFill>
                <a:schemeClr val="accent1"/>
              </a:solidFill>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C483B201-045A-9765-4676-A8F93CECB003}"/>
              </a:ext>
            </a:extLst>
          </p:cNvPr>
          <p:cNvSpPr>
            <a:spLocks noGrp="1"/>
          </p:cNvSpPr>
          <p:nvPr>
            <p:ph type="sldNum" sz="quarter" idx="12"/>
          </p:nvPr>
        </p:nvSpPr>
        <p:spPr/>
        <p:txBody>
          <a:bodyPr/>
          <a:lstStyle/>
          <a:p>
            <a:fld id="{4FAB73BC-B049-4115-A692-8D63A059BFB8}" type="slidenum">
              <a:rPr lang="en-US" smtClean="0"/>
              <a:pPr/>
              <a:t>2</a:t>
            </a:fld>
            <a:endParaRPr lang="en-US" dirty="0"/>
          </a:p>
        </p:txBody>
      </p:sp>
      <p:pic>
        <p:nvPicPr>
          <p:cNvPr id="3" name="Picture 2" descr="A screenshot of a map&#10;&#10;AI-generated content may be incorrect.">
            <a:extLst>
              <a:ext uri="{FF2B5EF4-FFF2-40B4-BE49-F238E27FC236}">
                <a16:creationId xmlns:a16="http://schemas.microsoft.com/office/drawing/2014/main" id="{49220F14-6B3A-C056-B22F-690EF51CFA3B}"/>
              </a:ext>
            </a:extLst>
          </p:cNvPr>
          <p:cNvPicPr>
            <a:picLocks noChangeAspect="1"/>
          </p:cNvPicPr>
          <p:nvPr/>
        </p:nvPicPr>
        <p:blipFill>
          <a:blip r:embed="rId3"/>
          <a:srcRect l="20624" t="11325" r="19257" b="11715"/>
          <a:stretch>
            <a:fillRect/>
          </a:stretch>
        </p:blipFill>
        <p:spPr>
          <a:xfrm>
            <a:off x="4974686" y="8879"/>
            <a:ext cx="7217314" cy="6848374"/>
          </a:xfrm>
          <a:prstGeom prst="rect">
            <a:avLst/>
          </a:prstGeom>
        </p:spPr>
      </p:pic>
      <p:sp>
        <p:nvSpPr>
          <p:cNvPr id="4" name="TextBox 3">
            <a:extLst>
              <a:ext uri="{FF2B5EF4-FFF2-40B4-BE49-F238E27FC236}">
                <a16:creationId xmlns:a16="http://schemas.microsoft.com/office/drawing/2014/main" id="{7D7BEA0F-809F-EB5A-2213-89950B26BA3B}"/>
              </a:ext>
            </a:extLst>
          </p:cNvPr>
          <p:cNvSpPr txBox="1"/>
          <p:nvPr/>
        </p:nvSpPr>
        <p:spPr>
          <a:xfrm>
            <a:off x="5797118" y="0"/>
            <a:ext cx="5353235" cy="462178"/>
          </a:xfrm>
          <a:prstGeom prst="rect">
            <a:avLst/>
          </a:prstGeom>
          <a:solidFill>
            <a:schemeClr val="accent1"/>
          </a:solidFill>
        </p:spPr>
        <p:txBody>
          <a:bodyPr wrap="square">
            <a:spAutoFit/>
          </a:bodyPr>
          <a:lstStyle/>
          <a:p>
            <a:pPr marL="53975" marR="0" lvl="2" algn="ctr">
              <a:lnSpc>
                <a:spcPct val="107000"/>
              </a:lnSpc>
              <a:spcBef>
                <a:spcPts val="0"/>
              </a:spcBef>
              <a:spcAft>
                <a:spcPts val="0"/>
              </a:spcAft>
            </a:pPr>
            <a:r>
              <a:rPr lang="en-US" sz="2400" b="1" u="sng" dirty="0">
                <a:solidFill>
                  <a:schemeClr val="bg1"/>
                </a:solidFill>
                <a:effectLst/>
                <a:ea typeface="Calibri" panose="020F0502020204030204" pitchFamily="34" charset="0"/>
                <a:cs typeface="Times New Roman" panose="02020603050405020304" pitchFamily="18" charset="0"/>
              </a:rPr>
              <a:t>Study Area:</a:t>
            </a:r>
            <a:r>
              <a:rPr lang="en-US" sz="2400" b="1" dirty="0">
                <a:solidFill>
                  <a:schemeClr val="bg1"/>
                </a:solidFill>
                <a:effectLst/>
                <a:ea typeface="Calibri" panose="020F0502020204030204" pitchFamily="34" charset="0"/>
                <a:cs typeface="Times New Roman" panose="02020603050405020304" pitchFamily="18" charset="0"/>
              </a:rPr>
              <a:t> Region G &amp; 8 Counties</a:t>
            </a:r>
            <a:endParaRPr lang="en-US" sz="2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687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025F-C53B-70A2-45C8-7EF9603732B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7CED702-BD9F-722A-B24A-2CD9D37E90B2}"/>
              </a:ext>
            </a:extLst>
          </p:cNvPr>
          <p:cNvSpPr txBox="1"/>
          <p:nvPr/>
        </p:nvSpPr>
        <p:spPr>
          <a:xfrm>
            <a:off x="3663517" y="6488668"/>
            <a:ext cx="4864963" cy="369332"/>
          </a:xfrm>
          <a:prstGeom prst="rect">
            <a:avLst/>
          </a:prstGeom>
          <a:noFill/>
        </p:spPr>
        <p:txBody>
          <a:bodyPr wrap="square" rtlCol="0">
            <a:spAutoFit/>
          </a:bodyPr>
          <a:lstStyle/>
          <a:p>
            <a:pPr algn="ctr"/>
            <a:r>
              <a:rPr lang="en-US" b="1" dirty="0">
                <a:solidFill>
                  <a:srgbClr val="39A0ED"/>
                </a:solidFill>
              </a:rPr>
              <a:t>Continued on next slide.</a:t>
            </a:r>
          </a:p>
        </p:txBody>
      </p:sp>
      <p:graphicFrame>
        <p:nvGraphicFramePr>
          <p:cNvPr id="2" name="Table 1">
            <a:extLst>
              <a:ext uri="{FF2B5EF4-FFF2-40B4-BE49-F238E27FC236}">
                <a16:creationId xmlns:a16="http://schemas.microsoft.com/office/drawing/2014/main" id="{6C07749C-7706-F415-F332-C29EF4CBF720}"/>
              </a:ext>
            </a:extLst>
          </p:cNvPr>
          <p:cNvGraphicFramePr>
            <a:graphicFrameLocks noGrp="1"/>
          </p:cNvGraphicFramePr>
          <p:nvPr>
            <p:extLst>
              <p:ext uri="{D42A27DB-BD31-4B8C-83A1-F6EECF244321}">
                <p14:modId xmlns:p14="http://schemas.microsoft.com/office/powerpoint/2010/main" val="2360779988"/>
              </p:ext>
            </p:extLst>
          </p:nvPr>
        </p:nvGraphicFramePr>
        <p:xfrm>
          <a:off x="154625" y="578534"/>
          <a:ext cx="11882749" cy="5974080"/>
        </p:xfrm>
        <a:graphic>
          <a:graphicData uri="http://schemas.openxmlformats.org/drawingml/2006/table">
            <a:tbl>
              <a:tblPr firstRow="1" firstCol="1" lastRow="1" lastCol="1" bandRow="1" bandCol="1"/>
              <a:tblGrid>
                <a:gridCol w="1691932">
                  <a:extLst>
                    <a:ext uri="{9D8B030D-6E8A-4147-A177-3AD203B41FA5}">
                      <a16:colId xmlns:a16="http://schemas.microsoft.com/office/drawing/2014/main" val="1821160981"/>
                    </a:ext>
                  </a:extLst>
                </a:gridCol>
                <a:gridCol w="1455938">
                  <a:extLst>
                    <a:ext uri="{9D8B030D-6E8A-4147-A177-3AD203B41FA5}">
                      <a16:colId xmlns:a16="http://schemas.microsoft.com/office/drawing/2014/main" val="2643121249"/>
                    </a:ext>
                  </a:extLst>
                </a:gridCol>
                <a:gridCol w="2876365">
                  <a:extLst>
                    <a:ext uri="{9D8B030D-6E8A-4147-A177-3AD203B41FA5}">
                      <a16:colId xmlns:a16="http://schemas.microsoft.com/office/drawing/2014/main" val="2823340594"/>
                    </a:ext>
                  </a:extLst>
                </a:gridCol>
                <a:gridCol w="1053034">
                  <a:extLst>
                    <a:ext uri="{9D8B030D-6E8A-4147-A177-3AD203B41FA5}">
                      <a16:colId xmlns:a16="http://schemas.microsoft.com/office/drawing/2014/main" val="2152158169"/>
                    </a:ext>
                  </a:extLst>
                </a:gridCol>
                <a:gridCol w="1053034">
                  <a:extLst>
                    <a:ext uri="{9D8B030D-6E8A-4147-A177-3AD203B41FA5}">
                      <a16:colId xmlns:a16="http://schemas.microsoft.com/office/drawing/2014/main" val="2493622001"/>
                    </a:ext>
                  </a:extLst>
                </a:gridCol>
                <a:gridCol w="859937">
                  <a:extLst>
                    <a:ext uri="{9D8B030D-6E8A-4147-A177-3AD203B41FA5}">
                      <a16:colId xmlns:a16="http://schemas.microsoft.com/office/drawing/2014/main" val="3454005548"/>
                    </a:ext>
                  </a:extLst>
                </a:gridCol>
                <a:gridCol w="859937">
                  <a:extLst>
                    <a:ext uri="{9D8B030D-6E8A-4147-A177-3AD203B41FA5}">
                      <a16:colId xmlns:a16="http://schemas.microsoft.com/office/drawing/2014/main" val="1491872654"/>
                    </a:ext>
                  </a:extLst>
                </a:gridCol>
                <a:gridCol w="1016286">
                  <a:extLst>
                    <a:ext uri="{9D8B030D-6E8A-4147-A177-3AD203B41FA5}">
                      <a16:colId xmlns:a16="http://schemas.microsoft.com/office/drawing/2014/main" val="946766811"/>
                    </a:ext>
                  </a:extLst>
                </a:gridCol>
                <a:gridCol w="1016286">
                  <a:extLst>
                    <a:ext uri="{9D8B030D-6E8A-4147-A177-3AD203B41FA5}">
                      <a16:colId xmlns:a16="http://schemas.microsoft.com/office/drawing/2014/main" val="3971661863"/>
                    </a:ext>
                  </a:extLst>
                </a:gridCol>
              </a:tblGrid>
              <a:tr h="390771">
                <a:tc gridSpan="9">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Wages and Housing Affordability for Top 35 Occupations by Share of Labor Force </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a:t>
                      </a:r>
                      <a:r>
                        <a:rPr lang="en-US" sz="1400" b="1" kern="1400">
                          <a:solidFill>
                            <a:srgbClr val="FFFFFF"/>
                          </a:solidFill>
                          <a:effectLst/>
                          <a:latin typeface="Times New Roman" panose="02020603050405020304" pitchFamily="18" charset="0"/>
                          <a:ea typeface="Times New Roman" panose="02020603050405020304" pitchFamily="18" charset="0"/>
                        </a:rPr>
                        <a:t>East Central Michigan Prosperity Region</a:t>
                      </a:r>
                      <a:r>
                        <a:rPr lang="en-US" sz="1400" b="1" kern="1400">
                          <a:solidFill>
                            <a:srgbClr val="FFFFFF"/>
                          </a:solidFill>
                          <a:effectLst/>
                          <a:latin typeface="Times New Roman" panose="02020603050405020304" pitchFamily="18" charset="0"/>
                          <a:ea typeface="Calibri" panose="020F0502020204030204" pitchFamily="34" charset="0"/>
                        </a:rPr>
                        <a:t>) </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5484232"/>
                  </a:ext>
                </a:extLst>
              </a:tr>
              <a:tr h="195385">
                <a:tc gridSpan="5">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Occupation Sector, Title &amp; Wages* </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Housing Affordability**</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0744260"/>
                  </a:ext>
                </a:extLst>
              </a:tr>
              <a:tr h="195385">
                <a:tc rowSpan="2">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Sector Group</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(Code)</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Labor Force Share</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400" b="1" kern="1400" dirty="0">
                          <a:solidFill>
                            <a:srgbClr val="FFFFFF"/>
                          </a:solidFill>
                          <a:effectLst/>
                          <a:latin typeface="Times New Roman" panose="02020603050405020304" pitchFamily="18" charset="0"/>
                          <a:ea typeface="Calibri" panose="020F0502020204030204" pitchFamily="34" charset="0"/>
                        </a:rPr>
                        <a:t>Occupation Title</a:t>
                      </a:r>
                      <a:endParaRPr lang="en-US" sz="1400" kern="1400" dirty="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2">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Annual Wages</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Max. Monthly Rent</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Max. Purchase Price</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4020516818"/>
                  </a:ext>
                </a:extLst>
              </a:tr>
              <a:tr h="39077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Lower</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Lower </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Lower</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757859120"/>
                  </a:ext>
                </a:extLst>
              </a:tr>
              <a:tr h="195385">
                <a:tc rowSpan="4">
                  <a:txBody>
                    <a:bodyPr/>
                    <a:lstStyle/>
                    <a:p>
                      <a:pPr marL="0" marR="0" algn="ctr">
                        <a:buNone/>
                      </a:pPr>
                      <a:r>
                        <a:rPr lang="en-US" sz="1400" kern="1400">
                          <a:effectLst/>
                          <a:latin typeface="Times New Roman" panose="02020603050405020304" pitchFamily="18" charset="0"/>
                          <a:ea typeface="Calibri" panose="020F0502020204030204" pitchFamily="34" charset="0"/>
                        </a:rPr>
                        <a:t>Sales Occupations</a:t>
                      </a:r>
                      <a:endParaRPr lang="en-US" sz="1400" kern="1400">
                        <a:effectLst/>
                        <a:latin typeface="Times New Roman" panose="02020603050405020304" pitchFamily="18" charset="0"/>
                        <a:ea typeface="Times New Roman" panose="02020603050405020304" pitchFamily="18" charset="0"/>
                      </a:endParaRPr>
                    </a:p>
                    <a:p>
                      <a:pPr marL="0" marR="0" algn="ctr">
                        <a:buNone/>
                      </a:pPr>
                      <a:r>
                        <a:rPr lang="en-US" sz="1400" kern="1400">
                          <a:effectLst/>
                          <a:latin typeface="Times New Roman" panose="02020603050405020304" pitchFamily="18" charset="0"/>
                          <a:ea typeface="Calibri" panose="020F0502020204030204" pitchFamily="34" charset="0"/>
                        </a:rPr>
                        <a:t>(41)</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3.4%</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Retail Salespersons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$26,520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$30,010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$663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$750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$88,400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$100,033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0343401"/>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2.5%</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Cashiers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$25,680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$28,140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$642</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$704</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$85,600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$93,800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0733288"/>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First-Line Supervisors of Retail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$35,000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$44,390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$875</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$1,110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$116,667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$147,967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2604580"/>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Sales Representatives, Wholesale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$47,330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$65,670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$1,183</a:t>
                      </a: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$1,642</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$157,767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$218,900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378183"/>
                  </a:ext>
                </a:extLst>
              </a:tr>
              <a:tr h="195385">
                <a:tc rowSpan="4">
                  <a:txBody>
                    <a:bodyPr/>
                    <a:lstStyle/>
                    <a:p>
                      <a:pPr marL="0" marR="0" algn="ctr">
                        <a:buNone/>
                      </a:pPr>
                      <a:r>
                        <a:rPr lang="en-US" sz="1400" kern="1400">
                          <a:effectLst/>
                          <a:latin typeface="Times New Roman" panose="02020603050405020304" pitchFamily="18" charset="0"/>
                          <a:ea typeface="Calibri" panose="020F0502020204030204" pitchFamily="34" charset="0"/>
                        </a:rPr>
                        <a:t>Food Preparation/ Serving (35)</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Fast Food and Counter Workers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$25,630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$27,590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$641</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$690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$85,433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$91,967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1761091"/>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Waiters and Waitresses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$27,820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$34,430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$696</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$861</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$92,733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$114,767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2982017"/>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Cooks, Restaurant</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$29,000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$32,040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$725</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$801</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$96,667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$106,800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7779305"/>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First-Line Supervisors, Food Prep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$31,010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$36,550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$775</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$914</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$103,367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$121,833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639467"/>
                  </a:ext>
                </a:extLst>
              </a:tr>
              <a:tr h="195385">
                <a:tc rowSpan="7">
                  <a:txBody>
                    <a:bodyPr/>
                    <a:lstStyle/>
                    <a:p>
                      <a:pPr marL="0" marR="0" algn="ctr">
                        <a:buNone/>
                      </a:pPr>
                      <a:r>
                        <a:rPr lang="en-US" sz="1400" kern="1400">
                          <a:effectLst/>
                          <a:latin typeface="Times New Roman" panose="02020603050405020304" pitchFamily="18" charset="0"/>
                          <a:ea typeface="Calibri" panose="020F0502020204030204" pitchFamily="34" charset="0"/>
                        </a:rPr>
                        <a:t>Office and Administrative Support (43)</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2.1%</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Customer Service Representatives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$30,010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$36,680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$750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$917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$100,033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$122,267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536605"/>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Office Clerks, General</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$33,620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$39,720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$841</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$993</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$112,067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$132,400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6895744"/>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Secretaries/Admin. Assistants,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$34,530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$39,670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$863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$992</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$115,100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$132,233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645066"/>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0.9%</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Bookkeeping/Accounting Clerks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$36,750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$43,150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$919</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$1,079</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$122,500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$143,833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9888138"/>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0.7%</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First-Line Supervisors of Office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$46,660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$56,780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$1,167</a:t>
                      </a: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$1,420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$155,533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$189,267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9807034"/>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0.7%</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Receptionists/Information Clerks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$29,850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$34,470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$746</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$862</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$99,500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$114,900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109277"/>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0.7%</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Medical Secretaries </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$34,490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$37,150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$862</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$929</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$114,967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$123,833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2468304"/>
                  </a:ext>
                </a:extLst>
              </a:tr>
              <a:tr h="195385">
                <a:tc rowSpan="4">
                  <a:txBody>
                    <a:bodyPr/>
                    <a:lstStyle/>
                    <a:p>
                      <a:pPr marL="0" marR="0" algn="ctr">
                        <a:buNone/>
                      </a:pPr>
                      <a:r>
                        <a:rPr lang="en-US" sz="1400" kern="1400">
                          <a:effectLst/>
                          <a:latin typeface="Times New Roman" panose="02020603050405020304" pitchFamily="18" charset="0"/>
                          <a:ea typeface="Calibri" panose="020F0502020204030204" pitchFamily="34" charset="0"/>
                        </a:rPr>
                        <a:t>Transportation Material Moving (53)</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1.9%</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Stockers and Order Fillers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$29,630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$31,990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$741</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$98,767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$106,633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40820"/>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1.5%</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Heavy/Tractor-Trailer Drivers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$44,040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$49,100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$1,101</a:t>
                      </a: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$1,228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$146,800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$163,667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923005"/>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1.2%</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Freight and Material Movers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$31,030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$35,160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$776</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$879</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$103,433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$117,200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218410"/>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0.6%</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Light Truck Drivers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$29,000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$36,720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$725</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$918</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$96,667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$122,400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9910618"/>
                  </a:ext>
                </a:extLst>
              </a:tr>
              <a:tr h="195385">
                <a:tc rowSpan="3">
                  <a:txBody>
                    <a:bodyPr/>
                    <a:lstStyle/>
                    <a:p>
                      <a:pPr marL="0" marR="0" algn="ctr">
                        <a:buNone/>
                      </a:pPr>
                      <a:r>
                        <a:rPr lang="en-US" sz="1400" kern="1400">
                          <a:effectLst/>
                          <a:latin typeface="Times New Roman" panose="02020603050405020304" pitchFamily="18" charset="0"/>
                          <a:ea typeface="Calibri" panose="020F0502020204030204" pitchFamily="34" charset="0"/>
                        </a:rPr>
                        <a:t>Education, Training, and Library (25)</a:t>
                      </a:r>
                      <a:endParaRPr lang="en-US" sz="1400" kern="1400">
                        <a:effectLst/>
                        <a:latin typeface="Times New Roman" panose="02020603050405020304" pitchFamily="18" charset="0"/>
                        <a:ea typeface="Times New Roman" panose="02020603050405020304" pitchFamily="18" charset="0"/>
                      </a:endParaRPr>
                    </a:p>
                  </a:txBody>
                  <a:tcPr marL="20332" marR="203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Elementary School Teachers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$48,600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$62,450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$1,215</a:t>
                      </a: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$1,561</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$162,000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$208,167</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518544"/>
                  </a:ext>
                </a:extLst>
              </a:tr>
              <a:tr h="195385">
                <a:tc vMerge="1">
                  <a:txBody>
                    <a:bodyPr/>
                    <a:lstStyle/>
                    <a:p>
                      <a:endParaRPr lang="en-US"/>
                    </a:p>
                  </a:txBody>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Teaching Assistants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$28,230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$29,310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$706</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$733</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$94,100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$97,700</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5372712"/>
                  </a:ext>
                </a:extLst>
              </a:tr>
              <a:tr h="195385">
                <a:tc vMerge="1">
                  <a:txBody>
                    <a:bodyPr/>
                    <a:lstStyle/>
                    <a:p>
                      <a:endParaRPr lang="en-US"/>
                    </a:p>
                  </a:txBody>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0.7%</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Secondary School Teachers</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$51,020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$64,710</a:t>
                      </a:r>
                    </a:p>
                  </a:txBody>
                  <a:tcPr marL="20332" marR="2033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$1,276</a:t>
                      </a:r>
                    </a:p>
                  </a:txBody>
                  <a:tcPr marL="20332" marR="2033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a:effectLst/>
                          <a:latin typeface="Times New Roman" panose="02020603050405020304" pitchFamily="18" charset="0"/>
                          <a:ea typeface="Times New Roman" panose="02020603050405020304" pitchFamily="18" charset="0"/>
                        </a:rPr>
                        <a:t>$1,618</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solidFill>
                            <a:srgbClr val="FF0000"/>
                          </a:solidFill>
                          <a:effectLst/>
                          <a:latin typeface="Times New Roman" panose="02020603050405020304" pitchFamily="18" charset="0"/>
                          <a:ea typeface="Times New Roman" panose="02020603050405020304" pitchFamily="18" charset="0"/>
                        </a:rPr>
                        <a:t>$170,067</a:t>
                      </a:r>
                      <a:endParaRPr lang="en-US" sz="1400" kern="1400">
                        <a:effectLst/>
                        <a:latin typeface="Times New Roman" panose="02020603050405020304" pitchFamily="18" charset="0"/>
                        <a:ea typeface="Times New Roman" panose="02020603050405020304" pitchFamily="18" charset="0"/>
                      </a:endParaRP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1400" dirty="0">
                          <a:effectLst/>
                          <a:latin typeface="Times New Roman" panose="02020603050405020304" pitchFamily="18" charset="0"/>
                          <a:ea typeface="Times New Roman" panose="02020603050405020304" pitchFamily="18" charset="0"/>
                        </a:rPr>
                        <a:t>$215,700</a:t>
                      </a:r>
                    </a:p>
                  </a:txBody>
                  <a:tcPr marL="20332" marR="20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8159897"/>
                  </a:ext>
                </a:extLst>
              </a:tr>
            </a:tbl>
          </a:graphicData>
        </a:graphic>
      </p:graphicFrame>
      <p:sp>
        <p:nvSpPr>
          <p:cNvPr id="3" name="TextBox 2">
            <a:extLst>
              <a:ext uri="{FF2B5EF4-FFF2-40B4-BE49-F238E27FC236}">
                <a16:creationId xmlns:a16="http://schemas.microsoft.com/office/drawing/2014/main" id="{2D7ADEF2-A789-3974-BB35-E57BA5C92158}"/>
              </a:ext>
            </a:extLst>
          </p:cNvPr>
          <p:cNvSpPr txBox="1"/>
          <p:nvPr/>
        </p:nvSpPr>
        <p:spPr>
          <a:xfrm>
            <a:off x="154623" y="78908"/>
            <a:ext cx="2369441" cy="584775"/>
          </a:xfrm>
          <a:prstGeom prst="rect">
            <a:avLst/>
          </a:prstGeom>
          <a:solidFill>
            <a:srgbClr val="39A0ED"/>
          </a:solidFill>
        </p:spPr>
        <p:txBody>
          <a:bodyPr wrap="square" rtlCol="0">
            <a:spAutoFit/>
          </a:bodyPr>
          <a:lstStyle/>
          <a:p>
            <a:pPr algn="ctr"/>
            <a:r>
              <a:rPr lang="en-US" sz="1600" b="1" dirty="0">
                <a:solidFill>
                  <a:schemeClr val="bg1"/>
                </a:solidFill>
              </a:rPr>
              <a:t>2-Br. Fair Market Rent: $942</a:t>
            </a:r>
          </a:p>
        </p:txBody>
      </p:sp>
      <p:sp>
        <p:nvSpPr>
          <p:cNvPr id="6" name="TextBox 5">
            <a:extLst>
              <a:ext uri="{FF2B5EF4-FFF2-40B4-BE49-F238E27FC236}">
                <a16:creationId xmlns:a16="http://schemas.microsoft.com/office/drawing/2014/main" id="{A6088444-B33B-AE29-3909-8223CCDE5336}"/>
              </a:ext>
            </a:extLst>
          </p:cNvPr>
          <p:cNvSpPr txBox="1"/>
          <p:nvPr/>
        </p:nvSpPr>
        <p:spPr>
          <a:xfrm>
            <a:off x="9667932" y="78908"/>
            <a:ext cx="2369441" cy="584775"/>
          </a:xfrm>
          <a:prstGeom prst="rect">
            <a:avLst/>
          </a:prstGeom>
          <a:solidFill>
            <a:srgbClr val="39A0ED"/>
          </a:solidFill>
        </p:spPr>
        <p:txBody>
          <a:bodyPr wrap="square" rtlCol="0">
            <a:spAutoFit/>
          </a:bodyPr>
          <a:lstStyle/>
          <a:p>
            <a:pPr algn="ctr"/>
            <a:r>
              <a:rPr lang="en-US" sz="1600" b="1" dirty="0">
                <a:solidFill>
                  <a:schemeClr val="bg1"/>
                </a:solidFill>
              </a:rPr>
              <a:t>Median List Price: $199,700</a:t>
            </a:r>
          </a:p>
        </p:txBody>
      </p:sp>
    </p:spTree>
    <p:extLst>
      <p:ext uri="{BB962C8B-B14F-4D97-AF65-F5344CB8AC3E}">
        <p14:creationId xmlns:p14="http://schemas.microsoft.com/office/powerpoint/2010/main" val="77303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57CC-2EFC-F431-80B6-9A215A3ECA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D19570-E847-4601-2F29-57FCB9D22360}"/>
              </a:ext>
            </a:extLst>
          </p:cNvPr>
          <p:cNvSpPr txBox="1"/>
          <p:nvPr/>
        </p:nvSpPr>
        <p:spPr>
          <a:xfrm>
            <a:off x="154622" y="5683005"/>
            <a:ext cx="11882751" cy="769441"/>
          </a:xfrm>
          <a:prstGeom prst="rect">
            <a:avLst/>
          </a:prstGeom>
          <a:solidFill>
            <a:srgbClr val="39A0ED"/>
          </a:solidFill>
        </p:spPr>
        <p:txBody>
          <a:bodyPr wrap="square">
            <a:spAutoFit/>
          </a:bodyPr>
          <a:lstStyle>
            <a:defPPr>
              <a:defRPr lang="en-US"/>
            </a:defPPr>
            <a:lvl1pPr algn="ctr">
              <a:defRPr sz="2200">
                <a:solidFill>
                  <a:schemeClr val="bg1"/>
                </a:solidFill>
              </a:defRPr>
            </a:lvl1pPr>
          </a:lstStyle>
          <a:p>
            <a:r>
              <a:rPr lang="en-US" b="1" dirty="0"/>
              <a:t>Single-income households with workers employed in some of the most common occupations in the region likely struggle to afford rental and/or for-sale housing. </a:t>
            </a:r>
          </a:p>
        </p:txBody>
      </p:sp>
      <p:sp>
        <p:nvSpPr>
          <p:cNvPr id="7" name="TextBox 6">
            <a:extLst>
              <a:ext uri="{FF2B5EF4-FFF2-40B4-BE49-F238E27FC236}">
                <a16:creationId xmlns:a16="http://schemas.microsoft.com/office/drawing/2014/main" id="{68D4935E-327C-F3E2-3FEC-79A0BEEC8D68}"/>
              </a:ext>
            </a:extLst>
          </p:cNvPr>
          <p:cNvSpPr txBox="1"/>
          <p:nvPr/>
        </p:nvSpPr>
        <p:spPr>
          <a:xfrm>
            <a:off x="154623" y="78908"/>
            <a:ext cx="2369441" cy="584775"/>
          </a:xfrm>
          <a:prstGeom prst="rect">
            <a:avLst/>
          </a:prstGeom>
          <a:solidFill>
            <a:srgbClr val="39A0ED"/>
          </a:solidFill>
        </p:spPr>
        <p:txBody>
          <a:bodyPr wrap="square" rtlCol="0">
            <a:spAutoFit/>
          </a:bodyPr>
          <a:lstStyle/>
          <a:p>
            <a:pPr algn="ctr"/>
            <a:r>
              <a:rPr lang="en-US" sz="1600" b="1" dirty="0">
                <a:solidFill>
                  <a:schemeClr val="bg1"/>
                </a:solidFill>
              </a:rPr>
              <a:t>2-Br. Fair Market Rent: $942</a:t>
            </a:r>
          </a:p>
        </p:txBody>
      </p:sp>
      <p:sp>
        <p:nvSpPr>
          <p:cNvPr id="8" name="TextBox 7">
            <a:extLst>
              <a:ext uri="{FF2B5EF4-FFF2-40B4-BE49-F238E27FC236}">
                <a16:creationId xmlns:a16="http://schemas.microsoft.com/office/drawing/2014/main" id="{EF860E43-4386-6419-DF4E-1E43FBED0010}"/>
              </a:ext>
            </a:extLst>
          </p:cNvPr>
          <p:cNvSpPr txBox="1"/>
          <p:nvPr/>
        </p:nvSpPr>
        <p:spPr>
          <a:xfrm>
            <a:off x="9667932" y="78908"/>
            <a:ext cx="2369441" cy="584775"/>
          </a:xfrm>
          <a:prstGeom prst="rect">
            <a:avLst/>
          </a:prstGeom>
          <a:solidFill>
            <a:srgbClr val="39A0ED"/>
          </a:solidFill>
        </p:spPr>
        <p:txBody>
          <a:bodyPr wrap="square" rtlCol="0">
            <a:spAutoFit/>
          </a:bodyPr>
          <a:lstStyle/>
          <a:p>
            <a:pPr algn="ctr"/>
            <a:r>
              <a:rPr lang="en-US" sz="1600" b="1" dirty="0">
                <a:solidFill>
                  <a:schemeClr val="bg1"/>
                </a:solidFill>
              </a:rPr>
              <a:t>Median List Price: $199,700</a:t>
            </a:r>
          </a:p>
        </p:txBody>
      </p:sp>
      <p:graphicFrame>
        <p:nvGraphicFramePr>
          <p:cNvPr id="2" name="Table 1">
            <a:extLst>
              <a:ext uri="{FF2B5EF4-FFF2-40B4-BE49-F238E27FC236}">
                <a16:creationId xmlns:a16="http://schemas.microsoft.com/office/drawing/2014/main" id="{8FE2283E-C90C-9E58-42D3-0B0B291496F2}"/>
              </a:ext>
            </a:extLst>
          </p:cNvPr>
          <p:cNvGraphicFramePr>
            <a:graphicFrameLocks noGrp="1"/>
          </p:cNvGraphicFramePr>
          <p:nvPr>
            <p:extLst>
              <p:ext uri="{D42A27DB-BD31-4B8C-83A1-F6EECF244321}">
                <p14:modId xmlns:p14="http://schemas.microsoft.com/office/powerpoint/2010/main" val="1058578094"/>
              </p:ext>
            </p:extLst>
          </p:nvPr>
        </p:nvGraphicFramePr>
        <p:xfrm>
          <a:off x="154622" y="663683"/>
          <a:ext cx="11882750" cy="4593344"/>
        </p:xfrm>
        <a:graphic>
          <a:graphicData uri="http://schemas.openxmlformats.org/drawingml/2006/table">
            <a:tbl>
              <a:tblPr firstRow="1" firstCol="1" lastRow="1" lastCol="1" bandRow="1" bandCol="1"/>
              <a:tblGrid>
                <a:gridCol w="1250816">
                  <a:extLst>
                    <a:ext uri="{9D8B030D-6E8A-4147-A177-3AD203B41FA5}">
                      <a16:colId xmlns:a16="http://schemas.microsoft.com/office/drawing/2014/main" val="3525617044"/>
                    </a:ext>
                  </a:extLst>
                </a:gridCol>
                <a:gridCol w="2579809">
                  <a:extLst>
                    <a:ext uri="{9D8B030D-6E8A-4147-A177-3AD203B41FA5}">
                      <a16:colId xmlns:a16="http://schemas.microsoft.com/office/drawing/2014/main" val="305405774"/>
                    </a:ext>
                  </a:extLst>
                </a:gridCol>
                <a:gridCol w="2579809">
                  <a:extLst>
                    <a:ext uri="{9D8B030D-6E8A-4147-A177-3AD203B41FA5}">
                      <a16:colId xmlns:a16="http://schemas.microsoft.com/office/drawing/2014/main" val="3033268606"/>
                    </a:ext>
                  </a:extLst>
                </a:gridCol>
                <a:gridCol w="859935">
                  <a:extLst>
                    <a:ext uri="{9D8B030D-6E8A-4147-A177-3AD203B41FA5}">
                      <a16:colId xmlns:a16="http://schemas.microsoft.com/office/drawing/2014/main" val="4045123458"/>
                    </a:ext>
                  </a:extLst>
                </a:gridCol>
                <a:gridCol w="859935">
                  <a:extLst>
                    <a:ext uri="{9D8B030D-6E8A-4147-A177-3AD203B41FA5}">
                      <a16:colId xmlns:a16="http://schemas.microsoft.com/office/drawing/2014/main" val="3844006561"/>
                    </a:ext>
                  </a:extLst>
                </a:gridCol>
                <a:gridCol w="859935">
                  <a:extLst>
                    <a:ext uri="{9D8B030D-6E8A-4147-A177-3AD203B41FA5}">
                      <a16:colId xmlns:a16="http://schemas.microsoft.com/office/drawing/2014/main" val="1583126165"/>
                    </a:ext>
                  </a:extLst>
                </a:gridCol>
                <a:gridCol w="859935">
                  <a:extLst>
                    <a:ext uri="{9D8B030D-6E8A-4147-A177-3AD203B41FA5}">
                      <a16:colId xmlns:a16="http://schemas.microsoft.com/office/drawing/2014/main" val="3724588544"/>
                    </a:ext>
                  </a:extLst>
                </a:gridCol>
                <a:gridCol w="1016288">
                  <a:extLst>
                    <a:ext uri="{9D8B030D-6E8A-4147-A177-3AD203B41FA5}">
                      <a16:colId xmlns:a16="http://schemas.microsoft.com/office/drawing/2014/main" val="3050938948"/>
                    </a:ext>
                  </a:extLst>
                </a:gridCol>
                <a:gridCol w="1016288">
                  <a:extLst>
                    <a:ext uri="{9D8B030D-6E8A-4147-A177-3AD203B41FA5}">
                      <a16:colId xmlns:a16="http://schemas.microsoft.com/office/drawing/2014/main" val="683535255"/>
                    </a:ext>
                  </a:extLst>
                </a:gridCol>
              </a:tblGrid>
              <a:tr h="207309">
                <a:tc gridSpan="9">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Wages and Housing Affordability for Top 35 Occupations by Share of Labor Force </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a:t>
                      </a:r>
                      <a:r>
                        <a:rPr lang="en-US" sz="1400" b="1" kern="1400">
                          <a:solidFill>
                            <a:srgbClr val="FFFFFF"/>
                          </a:solidFill>
                          <a:effectLst/>
                          <a:latin typeface="Times New Roman" panose="02020603050405020304" pitchFamily="18" charset="0"/>
                          <a:ea typeface="Times New Roman" panose="02020603050405020304" pitchFamily="18" charset="0"/>
                        </a:rPr>
                        <a:t>East Central Michigan Prosperity Region</a:t>
                      </a:r>
                      <a:r>
                        <a:rPr lang="en-US" sz="1400" b="1" kern="1400">
                          <a:solidFill>
                            <a:srgbClr val="FFFFFF"/>
                          </a:solidFill>
                          <a:effectLst/>
                          <a:latin typeface="Times New Roman" panose="02020603050405020304" pitchFamily="18" charset="0"/>
                          <a:ea typeface="Calibri" panose="020F0502020204030204" pitchFamily="34" charset="0"/>
                        </a:rPr>
                        <a:t>) </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6514503"/>
                  </a:ext>
                </a:extLst>
              </a:tr>
              <a:tr h="99332">
                <a:tc gridSpan="5">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Occupation Sector, Title &amp; Wages* </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Housing Affordability**</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2364909"/>
                  </a:ext>
                </a:extLst>
              </a:tr>
              <a:tr h="207309">
                <a:tc row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Sector Group</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(Code)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Labor Force Share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Occupation Title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Annual Wages</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Max. Monthly Rent</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Max. Purchase Price</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1733203942"/>
                  </a:ext>
                </a:extLst>
              </a:tr>
              <a:tr h="31528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Lower</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Lower </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Lower</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Quartile</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1400">
                          <a:solidFill>
                            <a:srgbClr val="FFFFFF"/>
                          </a:solidFill>
                          <a:effectLst/>
                          <a:latin typeface="Times New Roman" panose="02020603050405020304" pitchFamily="18" charset="0"/>
                          <a:ea typeface="Calibri" panose="020F0502020204030204" pitchFamily="34" charset="0"/>
                        </a:rPr>
                        <a:t>Median</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942376863"/>
                  </a:ext>
                </a:extLst>
              </a:tr>
              <a:tr h="207309">
                <a:tc rowSpan="3">
                  <a:txBody>
                    <a:bodyPr/>
                    <a:lstStyle/>
                    <a:p>
                      <a:pPr marL="0" marR="0" algn="ctr">
                        <a:lnSpc>
                          <a:spcPct val="115000"/>
                        </a:lnSpc>
                        <a:buNone/>
                      </a:pPr>
                      <a:r>
                        <a:rPr lang="en-US" sz="1400" kern="1400">
                          <a:effectLst/>
                          <a:latin typeface="Times New Roman" panose="02020603050405020304" pitchFamily="18" charset="0"/>
                          <a:ea typeface="Calibri" panose="020F0502020204030204" pitchFamily="34" charset="0"/>
                        </a:rPr>
                        <a:t>Healthcare</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kern="1400">
                          <a:effectLst/>
                          <a:latin typeface="Times New Roman" panose="02020603050405020304" pitchFamily="18" charset="0"/>
                          <a:ea typeface="Calibri" panose="020F0502020204030204" pitchFamily="34" charset="0"/>
                        </a:rPr>
                        <a:t>(29, 31)</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2.8%</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Registered Nurses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$80,190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$82,390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$2,005</a:t>
                      </a: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$2,060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$267,300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$274,633</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5836257"/>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1.4%</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Nursing Assistants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$34,990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$36,590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$875</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$915</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$116,633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$121,967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9265180"/>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0.8%</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Medical Assistants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$35,820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$37,530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$896</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$938</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$119,400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$125,100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4439577"/>
                  </a:ext>
                </a:extLst>
              </a:tr>
              <a:tr h="207309">
                <a:tc rowSpan="2">
                  <a:txBody>
                    <a:bodyPr/>
                    <a:lstStyle/>
                    <a:p>
                      <a:pPr marL="0" marR="0" algn="ctr">
                        <a:lnSpc>
                          <a:spcPct val="115000"/>
                        </a:lnSpc>
                        <a:buNone/>
                      </a:pPr>
                      <a:r>
                        <a:rPr lang="en-US" sz="1400" kern="1400">
                          <a:effectLst/>
                          <a:latin typeface="Times New Roman" panose="02020603050405020304" pitchFamily="18" charset="0"/>
                          <a:ea typeface="Calibri" panose="020F0502020204030204" pitchFamily="34" charset="0"/>
                        </a:rPr>
                        <a:t>Management </a:t>
                      </a:r>
                      <a:endParaRPr lang="en-US" sz="1400" kern="1400">
                        <a:effectLst/>
                        <a:latin typeface="Times New Roman" panose="02020603050405020304" pitchFamily="18" charset="0"/>
                        <a:ea typeface="Times New Roman" panose="02020603050405020304" pitchFamily="18" charset="0"/>
                      </a:endParaRPr>
                    </a:p>
                    <a:p>
                      <a:pPr marL="0" marR="0" algn="ctr">
                        <a:lnSpc>
                          <a:spcPct val="115000"/>
                        </a:lnSpc>
                        <a:buNone/>
                      </a:pPr>
                      <a:r>
                        <a:rPr lang="en-US" sz="1400" kern="1400">
                          <a:effectLst/>
                          <a:latin typeface="Times New Roman" panose="02020603050405020304" pitchFamily="18" charset="0"/>
                          <a:ea typeface="Calibri" panose="020F0502020204030204" pitchFamily="34" charset="0"/>
                        </a:rPr>
                        <a:t>(11,13)</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1.9%</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General and Operations Managers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$56,130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$82,180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$1,403</a:t>
                      </a: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$2,055</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$187,100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$273,933</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167534"/>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0.9%</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Accountants and Auditors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$58,830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$72,740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$1,471</a:t>
                      </a: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$1,819</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$196,100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dirty="0">
                          <a:effectLst/>
                          <a:latin typeface="Times New Roman" panose="02020603050405020304" pitchFamily="18" charset="0"/>
                          <a:ea typeface="Times New Roman" panose="02020603050405020304" pitchFamily="18" charset="0"/>
                        </a:rPr>
                        <a:t>$242,467</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574478"/>
                  </a:ext>
                </a:extLst>
              </a:tr>
              <a:tr h="207309">
                <a:tc>
                  <a:txBody>
                    <a:bodyPr/>
                    <a:lstStyle/>
                    <a:p>
                      <a:pPr marL="0" marR="0" algn="ctr">
                        <a:lnSpc>
                          <a:spcPct val="115000"/>
                        </a:lnSpc>
                        <a:buNone/>
                      </a:pPr>
                      <a:r>
                        <a:rPr lang="en-US" sz="1400" kern="1400">
                          <a:effectLst/>
                          <a:latin typeface="Times New Roman" panose="02020603050405020304" pitchFamily="18" charset="0"/>
                          <a:ea typeface="Calibri" panose="020F0502020204030204" pitchFamily="34" charset="0"/>
                        </a:rPr>
                        <a:t>Engineering (17)</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0.6%</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Mechanical Engineers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$77,820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$93,660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$1,946</a:t>
                      </a: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$2,342</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$259,400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$312,200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4867857"/>
                  </a:ext>
                </a:extLst>
              </a:tr>
              <a:tr h="207309">
                <a:tc rowSpan="4">
                  <a:txBody>
                    <a:bodyPr/>
                    <a:lstStyle/>
                    <a:p>
                      <a:pPr marL="0" marR="0" algn="ctr">
                        <a:lnSpc>
                          <a:spcPct val="115000"/>
                        </a:lnSpc>
                        <a:buNone/>
                      </a:pPr>
                      <a:r>
                        <a:rPr lang="en-US" sz="1400" kern="1400">
                          <a:effectLst/>
                          <a:latin typeface="Times New Roman" panose="02020603050405020304" pitchFamily="18" charset="0"/>
                          <a:ea typeface="Calibri" panose="020F0502020204030204" pitchFamily="34" charset="0"/>
                        </a:rPr>
                        <a:t>Construction/ Installation/ Repair (47, 49)</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0.9%</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Maintenance and Repair Workers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$34,040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$39,580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$851</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$990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$113,467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$131,933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6283022"/>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0.7%</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Construction Laborers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$37,330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$45,910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$1,148</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$124,433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$153,033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4540760"/>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0.6%</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Electricians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$46,500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$60,510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$1,163</a:t>
                      </a: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$1,513</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$155,000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$201,700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5712434"/>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0.6%</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Automotive Service Technicians </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$35,960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$46,810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$899</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$1,170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$119,867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$156,033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256893"/>
                  </a:ext>
                </a:extLst>
              </a:tr>
              <a:tr h="207309">
                <a:tc rowSpan="3">
                  <a:txBody>
                    <a:bodyPr/>
                    <a:lstStyle/>
                    <a:p>
                      <a:pPr marL="0" marR="0" algn="ctr">
                        <a:lnSpc>
                          <a:spcPct val="115000"/>
                        </a:lnSpc>
                        <a:buNone/>
                      </a:pPr>
                      <a:r>
                        <a:rPr lang="en-US" sz="1400" kern="1400">
                          <a:effectLst/>
                          <a:latin typeface="Times New Roman" panose="02020603050405020304" pitchFamily="18" charset="0"/>
                          <a:ea typeface="Calibri" panose="020F0502020204030204" pitchFamily="34" charset="0"/>
                        </a:rPr>
                        <a:t>Bldg./Grounds Maint. (37)</a:t>
                      </a:r>
                      <a:endParaRPr lang="en-US" sz="1400" kern="1400">
                        <a:effectLst/>
                        <a:latin typeface="Times New Roman" panose="02020603050405020304" pitchFamily="18" charset="0"/>
                        <a:ea typeface="Times New Roman" panose="02020603050405020304" pitchFamily="18" charset="0"/>
                      </a:endParaRPr>
                    </a:p>
                  </a:txBody>
                  <a:tcPr marL="42252" marR="422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1.5%</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Janitors and Cleaners</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$28,940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$31,850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$724</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$796</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$96,467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$106,167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8876026"/>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0.8%</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Landscaping and Groundskeeping </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$31,390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$36,090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$785</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$902</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$104,633</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$120,300</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8093672"/>
                  </a:ext>
                </a:extLst>
              </a:tr>
              <a:tr h="207309">
                <a:tc vMerge="1">
                  <a:txBody>
                    <a:bodyPr/>
                    <a:lstStyle/>
                    <a:p>
                      <a:endParaRPr lang="en-US"/>
                    </a:p>
                  </a:txBody>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0.6%</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Maids and Housekeeping </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$28,310</a:t>
                      </a: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1400">
                          <a:effectLst/>
                          <a:latin typeface="Times New Roman" panose="02020603050405020304" pitchFamily="18" charset="0"/>
                          <a:ea typeface="Times New Roman" panose="02020603050405020304" pitchFamily="18" charset="0"/>
                        </a:rPr>
                        <a:t>$32,430</a:t>
                      </a:r>
                    </a:p>
                  </a:txBody>
                  <a:tcPr marL="42252" marR="42252"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$708</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$811</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a:solidFill>
                            <a:srgbClr val="FF0000"/>
                          </a:solidFill>
                          <a:effectLst/>
                          <a:latin typeface="Times New Roman" panose="02020603050405020304" pitchFamily="18" charset="0"/>
                          <a:ea typeface="Times New Roman" panose="02020603050405020304" pitchFamily="18" charset="0"/>
                        </a:rPr>
                        <a:t>$94,367</a:t>
                      </a:r>
                      <a:endParaRPr lang="en-US" sz="1400" kern="140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1400" dirty="0">
                          <a:solidFill>
                            <a:srgbClr val="FF0000"/>
                          </a:solidFill>
                          <a:effectLst/>
                          <a:latin typeface="Times New Roman" panose="02020603050405020304" pitchFamily="18" charset="0"/>
                          <a:ea typeface="Times New Roman" panose="02020603050405020304" pitchFamily="18" charset="0"/>
                        </a:rPr>
                        <a:t>$108,100</a:t>
                      </a:r>
                      <a:endParaRPr lang="en-US" sz="1400" kern="1400" dirty="0">
                        <a:effectLst/>
                        <a:latin typeface="Times New Roman" panose="02020603050405020304" pitchFamily="18" charset="0"/>
                        <a:ea typeface="Times New Roman" panose="02020603050405020304" pitchFamily="18" charset="0"/>
                      </a:endParaRPr>
                    </a:p>
                  </a:txBody>
                  <a:tcPr marL="42252" marR="42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744038"/>
                  </a:ext>
                </a:extLst>
              </a:tr>
            </a:tbl>
          </a:graphicData>
        </a:graphic>
      </p:graphicFrame>
    </p:spTree>
    <p:extLst>
      <p:ext uri="{BB962C8B-B14F-4D97-AF65-F5344CB8AC3E}">
        <p14:creationId xmlns:p14="http://schemas.microsoft.com/office/powerpoint/2010/main" val="4000278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08B1-6F5B-DFD2-C4E8-265542D5F99F}"/>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Housing Gap Estimates 2024-2029 (Rental Housing)</a:t>
            </a:r>
            <a:endParaRPr lang="en-US" sz="2400" dirty="0">
              <a:solidFill>
                <a:schemeClr val="bg1"/>
              </a:solidFill>
            </a:endParaRPr>
          </a:p>
        </p:txBody>
      </p:sp>
      <p:sp>
        <p:nvSpPr>
          <p:cNvPr id="8" name="TextBox 7">
            <a:extLst>
              <a:ext uri="{FF2B5EF4-FFF2-40B4-BE49-F238E27FC236}">
                <a16:creationId xmlns:a16="http://schemas.microsoft.com/office/drawing/2014/main" id="{F8549C39-3A39-8CFF-D9CF-F2B03E179498}"/>
              </a:ext>
            </a:extLst>
          </p:cNvPr>
          <p:cNvSpPr txBox="1"/>
          <p:nvPr/>
        </p:nvSpPr>
        <p:spPr>
          <a:xfrm>
            <a:off x="596780" y="1252426"/>
            <a:ext cx="10998438" cy="1815882"/>
          </a:xfrm>
          <a:prstGeom prst="rect">
            <a:avLst/>
          </a:prstGeom>
          <a:noFill/>
        </p:spPr>
        <p:txBody>
          <a:bodyPr wrap="square" rtlCol="0">
            <a:spAutoFit/>
          </a:bodyPr>
          <a:lstStyle/>
          <a:p>
            <a:pPr algn="ctr"/>
            <a:r>
              <a:rPr lang="en-US" sz="2800" b="1" dirty="0">
                <a:solidFill>
                  <a:schemeClr val="accent1"/>
                </a:solidFill>
              </a:rPr>
              <a:t>Between 2024 and 2029, Region G has an overall housing gap of </a:t>
            </a:r>
            <a:r>
              <a:rPr lang="en-US" sz="2800" b="1" u="sng" dirty="0">
                <a:solidFill>
                  <a:schemeClr val="accent1"/>
                </a:solidFill>
              </a:rPr>
              <a:t>7,554 rental </a:t>
            </a:r>
            <a:r>
              <a:rPr lang="en-US" sz="2800" b="1" dirty="0">
                <a:solidFill>
                  <a:schemeClr val="accent1"/>
                </a:solidFill>
              </a:rPr>
              <a:t>units.  While there is a notable gap among each affordability level, the greatest gap is for the most affordable product which has rents generally priced at $1,256 or lower.</a:t>
            </a:r>
            <a:endParaRPr lang="en-US" sz="2800" dirty="0">
              <a:solidFill>
                <a:schemeClr val="accent1"/>
              </a:solidFill>
            </a:endParaRPr>
          </a:p>
        </p:txBody>
      </p:sp>
      <p:graphicFrame>
        <p:nvGraphicFramePr>
          <p:cNvPr id="4" name="Table 3">
            <a:extLst>
              <a:ext uri="{FF2B5EF4-FFF2-40B4-BE49-F238E27FC236}">
                <a16:creationId xmlns:a16="http://schemas.microsoft.com/office/drawing/2014/main" id="{744E82CD-D5D3-4792-6FCE-C3C04A107696}"/>
              </a:ext>
            </a:extLst>
          </p:cNvPr>
          <p:cNvGraphicFramePr>
            <a:graphicFrameLocks noGrp="1"/>
          </p:cNvGraphicFramePr>
          <p:nvPr>
            <p:extLst>
              <p:ext uri="{D42A27DB-BD31-4B8C-83A1-F6EECF244321}">
                <p14:modId xmlns:p14="http://schemas.microsoft.com/office/powerpoint/2010/main" val="1066734661"/>
              </p:ext>
            </p:extLst>
          </p:nvPr>
        </p:nvGraphicFramePr>
        <p:xfrm>
          <a:off x="222902" y="3185881"/>
          <a:ext cx="11576114" cy="1551624"/>
        </p:xfrm>
        <a:graphic>
          <a:graphicData uri="http://schemas.openxmlformats.org/drawingml/2006/table">
            <a:tbl>
              <a:tblPr firstRow="1" firstCol="1" bandRow="1"/>
              <a:tblGrid>
                <a:gridCol w="1485964">
                  <a:extLst>
                    <a:ext uri="{9D8B030D-6E8A-4147-A177-3AD203B41FA5}">
                      <a16:colId xmlns:a16="http://schemas.microsoft.com/office/drawing/2014/main" val="2471643144"/>
                    </a:ext>
                  </a:extLst>
                </a:gridCol>
                <a:gridCol w="1485964">
                  <a:extLst>
                    <a:ext uri="{9D8B030D-6E8A-4147-A177-3AD203B41FA5}">
                      <a16:colId xmlns:a16="http://schemas.microsoft.com/office/drawing/2014/main" val="4034531795"/>
                    </a:ext>
                  </a:extLst>
                </a:gridCol>
                <a:gridCol w="1487143">
                  <a:extLst>
                    <a:ext uri="{9D8B030D-6E8A-4147-A177-3AD203B41FA5}">
                      <a16:colId xmlns:a16="http://schemas.microsoft.com/office/drawing/2014/main" val="764082056"/>
                    </a:ext>
                  </a:extLst>
                </a:gridCol>
                <a:gridCol w="1487143">
                  <a:extLst>
                    <a:ext uri="{9D8B030D-6E8A-4147-A177-3AD203B41FA5}">
                      <a16:colId xmlns:a16="http://schemas.microsoft.com/office/drawing/2014/main" val="1330079317"/>
                    </a:ext>
                  </a:extLst>
                </a:gridCol>
                <a:gridCol w="1487143">
                  <a:extLst>
                    <a:ext uri="{9D8B030D-6E8A-4147-A177-3AD203B41FA5}">
                      <a16:colId xmlns:a16="http://schemas.microsoft.com/office/drawing/2014/main" val="1154572062"/>
                    </a:ext>
                  </a:extLst>
                </a:gridCol>
                <a:gridCol w="1487143">
                  <a:extLst>
                    <a:ext uri="{9D8B030D-6E8A-4147-A177-3AD203B41FA5}">
                      <a16:colId xmlns:a16="http://schemas.microsoft.com/office/drawing/2014/main" val="2866412347"/>
                    </a:ext>
                  </a:extLst>
                </a:gridCol>
                <a:gridCol w="1327807">
                  <a:extLst>
                    <a:ext uri="{9D8B030D-6E8A-4147-A177-3AD203B41FA5}">
                      <a16:colId xmlns:a16="http://schemas.microsoft.com/office/drawing/2014/main" val="4264758617"/>
                    </a:ext>
                  </a:extLst>
                </a:gridCol>
                <a:gridCol w="1327807">
                  <a:extLst>
                    <a:ext uri="{9D8B030D-6E8A-4147-A177-3AD203B41FA5}">
                      <a16:colId xmlns:a16="http://schemas.microsoft.com/office/drawing/2014/main" val="3855877218"/>
                    </a:ext>
                  </a:extLst>
                </a:gridCol>
              </a:tblGrid>
              <a:tr h="0">
                <a:tc rowSpan="2" gridSpan="2">
                  <a:txBody>
                    <a:bodyPr/>
                    <a:lstStyle/>
                    <a:p>
                      <a:pPr marL="0" marR="0" algn="ctr">
                        <a:lnSpc>
                          <a:spcPct val="106000"/>
                        </a:lnSpc>
                        <a:buNone/>
                      </a:pPr>
                      <a:r>
                        <a:rPr lang="en-US" sz="2000" b="1" kern="0" dirty="0">
                          <a:solidFill>
                            <a:srgbClr val="FFFFFF"/>
                          </a:solidFill>
                          <a:effectLst/>
                          <a:latin typeface="Times New Roman" panose="02020603050405020304" pitchFamily="18" charset="0"/>
                          <a:ea typeface="Times New Roman" panose="02020603050405020304" pitchFamily="18" charset="0"/>
                        </a:rPr>
                        <a:t>Region G</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rowSpan="2" hMerge="1">
                  <a:txBody>
                    <a:bodyPr/>
                    <a:lstStyle/>
                    <a:p>
                      <a:endParaRPr lang="en-US"/>
                    </a:p>
                  </a:txBody>
                  <a:tcPr/>
                </a:tc>
                <a:tc gridSpan="4">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AMHI Level</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Total Rental Gap</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3795458649"/>
                  </a:ext>
                </a:extLst>
              </a:tr>
              <a:tr h="0">
                <a:tc gridSpan="2" vMerge="1">
                  <a:txBody>
                    <a:bodyPr/>
                    <a:lstStyle/>
                    <a:p>
                      <a:endParaRPr lang="en-US"/>
                    </a:p>
                  </a:txBody>
                  <a:tcPr/>
                </a:tc>
                <a:tc hMerge="1" vMerge="1">
                  <a:txBody>
                    <a:bodyPr/>
                    <a:lstStyle/>
                    <a:p>
                      <a:endParaRPr lang="en-US"/>
                    </a:p>
                  </a:txBody>
                  <a:tcPr/>
                </a:tc>
                <a:tc>
                  <a:txBody>
                    <a:bodyPr/>
                    <a:lstStyle/>
                    <a:p>
                      <a:pPr marL="0" marR="0" algn="ctr">
                        <a:lnSpc>
                          <a:spcPct val="106000"/>
                        </a:lnSpc>
                        <a:buNone/>
                      </a:pPr>
                      <a:r>
                        <a:rPr lang="en-US" sz="2000" b="1" kern="1400">
                          <a:solidFill>
                            <a:srgbClr val="FFFFFF"/>
                          </a:solidFill>
                          <a:effectLst/>
                          <a:latin typeface="Times New Roman" panose="02020603050405020304" pitchFamily="18" charset="0"/>
                          <a:ea typeface="Times New Roman" panose="02020603050405020304" pitchFamily="18" charset="0"/>
                        </a:rPr>
                        <a:t>≤ 60%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a:txBody>
                    <a:bodyPr/>
                    <a:lstStyle/>
                    <a:p>
                      <a:pPr marL="0" marR="0" algn="ctr">
                        <a:lnSpc>
                          <a:spcPct val="106000"/>
                        </a:lnSpc>
                        <a:buNone/>
                        <a:tabLst>
                          <a:tab pos="197485" algn="l"/>
                        </a:tabLst>
                      </a:pPr>
                      <a:r>
                        <a:rPr lang="en-US" sz="2000" b="1" kern="1400">
                          <a:solidFill>
                            <a:srgbClr val="FFFFFF"/>
                          </a:solidFill>
                          <a:effectLst/>
                          <a:latin typeface="Times New Roman" panose="02020603050405020304" pitchFamily="18" charset="0"/>
                          <a:ea typeface="Times New Roman" panose="02020603050405020304" pitchFamily="18" charset="0"/>
                        </a:rPr>
                        <a:t>61%-80%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1400" dirty="0">
                          <a:solidFill>
                            <a:srgbClr val="FFFFFF"/>
                          </a:solidFill>
                          <a:effectLst/>
                          <a:latin typeface="Times New Roman" panose="02020603050405020304" pitchFamily="18" charset="0"/>
                          <a:ea typeface="Times New Roman" panose="02020603050405020304" pitchFamily="18" charset="0"/>
                        </a:rPr>
                        <a:t>81%-120%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1400">
                          <a:solidFill>
                            <a:srgbClr val="FFFFFF"/>
                          </a:solidFill>
                          <a:effectLst/>
                          <a:latin typeface="Times New Roman" panose="02020603050405020304" pitchFamily="18" charset="0"/>
                          <a:ea typeface="Times New Roman" panose="02020603050405020304" pitchFamily="18" charset="0"/>
                        </a:rPr>
                        <a:t>121%+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Number</a:t>
                      </a:r>
                      <a:endParaRPr lang="en-US" sz="2000" kern="140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of 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Regional </a:t>
                      </a:r>
                      <a:endParaRPr lang="en-US" sz="2000" kern="140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97D"/>
                    </a:solidFill>
                  </a:tcPr>
                </a:tc>
                <a:extLst>
                  <a:ext uri="{0D108BD9-81ED-4DB2-BD59-A6C34878D82A}">
                    <a16:rowId xmlns:a16="http://schemas.microsoft.com/office/drawing/2014/main" val="1819790611"/>
                  </a:ext>
                </a:extLst>
              </a:tr>
              <a:tr h="0">
                <a:tc rowSpan="2">
                  <a:txBody>
                    <a:bodyPr/>
                    <a:lstStyle/>
                    <a:p>
                      <a:pPr marL="0" marR="0" algn="ctr">
                        <a:lnSpc>
                          <a:spcPct val="106000"/>
                        </a:lnSpc>
                        <a:buNone/>
                      </a:pPr>
                      <a:r>
                        <a:rPr lang="en-US" sz="2000" b="1" kern="0">
                          <a:effectLst/>
                          <a:latin typeface="Times New Roman" panose="02020603050405020304" pitchFamily="18" charset="0"/>
                          <a:ea typeface="Times New Roman" panose="02020603050405020304" pitchFamily="18" charset="0"/>
                        </a:rPr>
                        <a:t>Region</a:t>
                      </a:r>
                      <a:endParaRPr lang="en-US" sz="2000" kern="140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a:effectLst/>
                          <a:latin typeface="Times New Roman" panose="02020603050405020304" pitchFamily="18" charset="0"/>
                          <a:ea typeface="Times New Roman" panose="02020603050405020304" pitchFamily="18" charset="0"/>
                        </a:rPr>
                        <a:t>Total</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3,809</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1,790</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1,469</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486</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7,554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120964"/>
                  </a:ext>
                </a:extLst>
              </a:tr>
              <a:tr h="0">
                <a:tc vMerge="1">
                  <a:txBody>
                    <a:bodyPr/>
                    <a:lstStyle/>
                    <a:p>
                      <a:endParaRPr lang="en-US"/>
                    </a:p>
                  </a:txBody>
                  <a:tcPr/>
                </a:tc>
                <a:tc>
                  <a:txBody>
                    <a:bodyPr/>
                    <a:lstStyle/>
                    <a:p>
                      <a:pPr marL="0" marR="0" algn="ctr">
                        <a:lnSpc>
                          <a:spcPct val="106000"/>
                        </a:lnSpc>
                        <a:buNone/>
                      </a:pPr>
                      <a:r>
                        <a:rPr lang="en-US" sz="2000" b="1" kern="1400">
                          <a:solidFill>
                            <a:srgbClr val="000000"/>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50.4%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23.7%</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19.4%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6.4%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6000"/>
                        </a:lnSpc>
                        <a:buNone/>
                      </a:pPr>
                      <a:r>
                        <a:rPr lang="en-US" sz="2000" b="1" kern="1400" dirty="0">
                          <a:effectLst/>
                          <a:latin typeface="Times New Roman" panose="02020603050405020304" pitchFamily="18" charset="0"/>
                          <a:ea typeface="Times New Roman" panose="02020603050405020304" pitchFamily="18" charset="0"/>
                        </a:rPr>
                        <a:t>-</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0112658"/>
                  </a:ext>
                </a:extLst>
              </a:tr>
            </a:tbl>
          </a:graphicData>
        </a:graphic>
      </p:graphicFrame>
      <p:sp>
        <p:nvSpPr>
          <p:cNvPr id="5" name="TextBox 4">
            <a:extLst>
              <a:ext uri="{FF2B5EF4-FFF2-40B4-BE49-F238E27FC236}">
                <a16:creationId xmlns:a16="http://schemas.microsoft.com/office/drawing/2014/main" id="{BA7978BA-9EAF-E982-C0C6-921E6A46D0E4}"/>
              </a:ext>
            </a:extLst>
          </p:cNvPr>
          <p:cNvSpPr txBox="1"/>
          <p:nvPr/>
        </p:nvSpPr>
        <p:spPr>
          <a:xfrm>
            <a:off x="137862" y="4737505"/>
            <a:ext cx="5873097" cy="369332"/>
          </a:xfrm>
          <a:prstGeom prst="rect">
            <a:avLst/>
          </a:prstGeom>
          <a:noFill/>
        </p:spPr>
        <p:txBody>
          <a:bodyPr wrap="square">
            <a:spAutoFit/>
          </a:bodyPr>
          <a:lstStyle/>
          <a:p>
            <a:pPr marL="57150" marR="0" algn="just">
              <a:tabLst>
                <a:tab pos="457200" algn="l"/>
                <a:tab pos="1600200" algn="l"/>
                <a:tab pos="5824855" algn="l"/>
              </a:tabLst>
            </a:pPr>
            <a:r>
              <a:rPr lang="en-US" sz="1800" kern="0" dirty="0">
                <a:effectLst/>
                <a:latin typeface="Times New Roman" panose="02020603050405020304" pitchFamily="18" charset="0"/>
                <a:ea typeface="Times New Roman" panose="02020603050405020304" pitchFamily="18" charset="0"/>
              </a:rPr>
              <a:t>AMHI – Area Median Household Income</a:t>
            </a:r>
            <a:endParaRPr lang="en-US" sz="32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1924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8325-C0BB-BF8D-CB66-92AAD23B5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D693A-9531-3F9A-713C-94D6C42F704C}"/>
              </a:ext>
            </a:extLst>
          </p:cNvPr>
          <p:cNvSpPr txBox="1">
            <a:spLocks/>
          </p:cNvSpPr>
          <p:nvPr/>
        </p:nvSpPr>
        <p:spPr>
          <a:xfrm>
            <a:off x="381740" y="305892"/>
            <a:ext cx="11407806"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Housing Gap Estimates by Submarket 2024-2029 (Rental) – </a:t>
            </a:r>
            <a:r>
              <a:rPr lang="en-US" sz="2400" b="1" cap="none" dirty="0">
                <a:solidFill>
                  <a:srgbClr val="FFFF00"/>
                </a:solidFill>
              </a:rPr>
              <a:t>7,554 Units Needed</a:t>
            </a:r>
            <a:endParaRPr lang="en-US" sz="2400" b="1" dirty="0">
              <a:solidFill>
                <a:srgbClr val="FFFF00"/>
              </a:solidFill>
            </a:endParaRPr>
          </a:p>
        </p:txBody>
      </p:sp>
      <p:graphicFrame>
        <p:nvGraphicFramePr>
          <p:cNvPr id="4" name="Chart 3">
            <a:extLst>
              <a:ext uri="{FF2B5EF4-FFF2-40B4-BE49-F238E27FC236}">
                <a16:creationId xmlns:a16="http://schemas.microsoft.com/office/drawing/2014/main" id="{8DA28E1F-008B-FF82-987A-D94ADC240A81}"/>
              </a:ext>
            </a:extLst>
          </p:cNvPr>
          <p:cNvGraphicFramePr/>
          <p:nvPr>
            <p:extLst>
              <p:ext uri="{D42A27DB-BD31-4B8C-83A1-F6EECF244321}">
                <p14:modId xmlns:p14="http://schemas.microsoft.com/office/powerpoint/2010/main" val="4045388654"/>
              </p:ext>
            </p:extLst>
          </p:nvPr>
        </p:nvGraphicFramePr>
        <p:xfrm>
          <a:off x="381739" y="971550"/>
          <a:ext cx="7323985" cy="5580558"/>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A screenshot of a map&#10;&#10;AI-generated content may be incorrect.">
            <a:extLst>
              <a:ext uri="{FF2B5EF4-FFF2-40B4-BE49-F238E27FC236}">
                <a16:creationId xmlns:a16="http://schemas.microsoft.com/office/drawing/2014/main" id="{2305360E-673F-A3A6-F0BF-5A44CA169917}"/>
              </a:ext>
            </a:extLst>
          </p:cNvPr>
          <p:cNvPicPr>
            <a:picLocks noChangeAspect="1"/>
          </p:cNvPicPr>
          <p:nvPr/>
        </p:nvPicPr>
        <p:blipFill>
          <a:blip r:embed="rId4"/>
          <a:srcRect l="15023" t="16052" r="25460" b="11974"/>
          <a:stretch>
            <a:fillRect/>
          </a:stretch>
        </p:blipFill>
        <p:spPr>
          <a:xfrm>
            <a:off x="7448550" y="1569603"/>
            <a:ext cx="4340996" cy="4056462"/>
          </a:xfrm>
          <a:prstGeom prst="rect">
            <a:avLst/>
          </a:prstGeom>
          <a:ln w="25400">
            <a:solidFill>
              <a:schemeClr val="tx1"/>
            </a:solidFill>
          </a:ln>
        </p:spPr>
      </p:pic>
    </p:spTree>
    <p:extLst>
      <p:ext uri="{BB962C8B-B14F-4D97-AF65-F5344CB8AC3E}">
        <p14:creationId xmlns:p14="http://schemas.microsoft.com/office/powerpoint/2010/main" val="1921727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CB02B-8B8B-B679-0E87-C08C8889B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217A06-2D3D-4FDD-8128-DF0A83903AB3}"/>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Housing Gap Estimates 2024-2029 (For-Sale Housing)</a:t>
            </a:r>
            <a:endParaRPr lang="en-US" sz="2400" dirty="0">
              <a:solidFill>
                <a:schemeClr val="bg1"/>
              </a:solidFill>
            </a:endParaRPr>
          </a:p>
        </p:txBody>
      </p:sp>
      <p:sp>
        <p:nvSpPr>
          <p:cNvPr id="8" name="TextBox 7">
            <a:extLst>
              <a:ext uri="{FF2B5EF4-FFF2-40B4-BE49-F238E27FC236}">
                <a16:creationId xmlns:a16="http://schemas.microsoft.com/office/drawing/2014/main" id="{98C1D2E2-E15A-6288-882E-E7CFB95AE8DE}"/>
              </a:ext>
            </a:extLst>
          </p:cNvPr>
          <p:cNvSpPr txBox="1"/>
          <p:nvPr/>
        </p:nvSpPr>
        <p:spPr>
          <a:xfrm>
            <a:off x="460310" y="1134854"/>
            <a:ext cx="11271378" cy="2246769"/>
          </a:xfrm>
          <a:prstGeom prst="rect">
            <a:avLst/>
          </a:prstGeom>
          <a:noFill/>
        </p:spPr>
        <p:txBody>
          <a:bodyPr wrap="square" rtlCol="0">
            <a:spAutoFit/>
          </a:bodyPr>
          <a:lstStyle/>
          <a:p>
            <a:pPr algn="ctr"/>
            <a:r>
              <a:rPr lang="en-US" sz="2800" b="1" dirty="0">
                <a:solidFill>
                  <a:schemeClr val="accent1"/>
                </a:solidFill>
              </a:rPr>
              <a:t>Between 2024 and 2029, Region G has an overall housing gap of </a:t>
            </a:r>
            <a:r>
              <a:rPr lang="en-US" sz="2800" b="1" u="sng" dirty="0">
                <a:solidFill>
                  <a:schemeClr val="accent1"/>
                </a:solidFill>
              </a:rPr>
              <a:t>23,577 for-sale </a:t>
            </a:r>
            <a:r>
              <a:rPr lang="en-US" sz="2800" b="1" dirty="0">
                <a:solidFill>
                  <a:schemeClr val="accent1"/>
                </a:solidFill>
              </a:rPr>
              <a:t>units.  While gaps exist among all affordability levels, the greatest gap is for housing affordable to households earning between 81% and 120% of AMHI that can afford housing generally priced between $218k &amp; $335k. </a:t>
            </a:r>
            <a:endParaRPr lang="en-US" sz="2800" dirty="0">
              <a:solidFill>
                <a:schemeClr val="accent1"/>
              </a:solidFill>
            </a:endParaRPr>
          </a:p>
        </p:txBody>
      </p:sp>
      <p:graphicFrame>
        <p:nvGraphicFramePr>
          <p:cNvPr id="3" name="Table 2">
            <a:extLst>
              <a:ext uri="{FF2B5EF4-FFF2-40B4-BE49-F238E27FC236}">
                <a16:creationId xmlns:a16="http://schemas.microsoft.com/office/drawing/2014/main" id="{B2CED216-2515-B3EE-E089-C7D30DCF2800}"/>
              </a:ext>
            </a:extLst>
          </p:cNvPr>
          <p:cNvGraphicFramePr>
            <a:graphicFrameLocks noGrp="1"/>
          </p:cNvGraphicFramePr>
          <p:nvPr>
            <p:extLst>
              <p:ext uri="{D42A27DB-BD31-4B8C-83A1-F6EECF244321}">
                <p14:modId xmlns:p14="http://schemas.microsoft.com/office/powerpoint/2010/main" val="2022490416"/>
              </p:ext>
            </p:extLst>
          </p:nvPr>
        </p:nvGraphicFramePr>
        <p:xfrm>
          <a:off x="1009095" y="3476378"/>
          <a:ext cx="10173808" cy="1551624"/>
        </p:xfrm>
        <a:graphic>
          <a:graphicData uri="http://schemas.openxmlformats.org/drawingml/2006/table">
            <a:tbl>
              <a:tblPr firstRow="1" firstCol="1" bandRow="1"/>
              <a:tblGrid>
                <a:gridCol w="1305957">
                  <a:extLst>
                    <a:ext uri="{9D8B030D-6E8A-4147-A177-3AD203B41FA5}">
                      <a16:colId xmlns:a16="http://schemas.microsoft.com/office/drawing/2014/main" val="2810703173"/>
                    </a:ext>
                  </a:extLst>
                </a:gridCol>
                <a:gridCol w="1305957">
                  <a:extLst>
                    <a:ext uri="{9D8B030D-6E8A-4147-A177-3AD203B41FA5}">
                      <a16:colId xmlns:a16="http://schemas.microsoft.com/office/drawing/2014/main" val="450624706"/>
                    </a:ext>
                  </a:extLst>
                </a:gridCol>
                <a:gridCol w="1306994">
                  <a:extLst>
                    <a:ext uri="{9D8B030D-6E8A-4147-A177-3AD203B41FA5}">
                      <a16:colId xmlns:a16="http://schemas.microsoft.com/office/drawing/2014/main" val="1244561375"/>
                    </a:ext>
                  </a:extLst>
                </a:gridCol>
                <a:gridCol w="1306994">
                  <a:extLst>
                    <a:ext uri="{9D8B030D-6E8A-4147-A177-3AD203B41FA5}">
                      <a16:colId xmlns:a16="http://schemas.microsoft.com/office/drawing/2014/main" val="3165611718"/>
                    </a:ext>
                  </a:extLst>
                </a:gridCol>
                <a:gridCol w="1306994">
                  <a:extLst>
                    <a:ext uri="{9D8B030D-6E8A-4147-A177-3AD203B41FA5}">
                      <a16:colId xmlns:a16="http://schemas.microsoft.com/office/drawing/2014/main" val="3098061006"/>
                    </a:ext>
                  </a:extLst>
                </a:gridCol>
                <a:gridCol w="1306994">
                  <a:extLst>
                    <a:ext uri="{9D8B030D-6E8A-4147-A177-3AD203B41FA5}">
                      <a16:colId xmlns:a16="http://schemas.microsoft.com/office/drawing/2014/main" val="3581888251"/>
                    </a:ext>
                  </a:extLst>
                </a:gridCol>
                <a:gridCol w="1166959">
                  <a:extLst>
                    <a:ext uri="{9D8B030D-6E8A-4147-A177-3AD203B41FA5}">
                      <a16:colId xmlns:a16="http://schemas.microsoft.com/office/drawing/2014/main" val="1088146853"/>
                    </a:ext>
                  </a:extLst>
                </a:gridCol>
                <a:gridCol w="1166959">
                  <a:extLst>
                    <a:ext uri="{9D8B030D-6E8A-4147-A177-3AD203B41FA5}">
                      <a16:colId xmlns:a16="http://schemas.microsoft.com/office/drawing/2014/main" val="62604345"/>
                    </a:ext>
                  </a:extLst>
                </a:gridCol>
              </a:tblGrid>
              <a:tr h="91440">
                <a:tc rowSpan="2" gridSpan="2">
                  <a:txBody>
                    <a:bodyPr/>
                    <a:lstStyle/>
                    <a:p>
                      <a:pPr marL="0" marR="0" algn="ctr">
                        <a:lnSpc>
                          <a:spcPct val="106000"/>
                        </a:lnSpc>
                        <a:buNone/>
                      </a:pPr>
                      <a:r>
                        <a:rPr lang="en-US" sz="2000" b="1" kern="0" dirty="0">
                          <a:solidFill>
                            <a:srgbClr val="FFFFFF"/>
                          </a:solidFill>
                          <a:effectLst/>
                          <a:latin typeface="Times New Roman" panose="02020603050405020304" pitchFamily="18" charset="0"/>
                          <a:ea typeface="Times New Roman" panose="02020603050405020304" pitchFamily="18" charset="0"/>
                        </a:rPr>
                        <a:t>Region G</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hMerge="1">
                  <a:txBody>
                    <a:bodyPr/>
                    <a:lstStyle/>
                    <a:p>
                      <a:endParaRPr lang="en-US"/>
                    </a:p>
                  </a:txBody>
                  <a:tcPr/>
                </a:tc>
                <a:tc gridSpan="4">
                  <a:txBody>
                    <a:bodyPr/>
                    <a:lstStyle/>
                    <a:p>
                      <a:pPr marL="0" marR="0" algn="ctr">
                        <a:lnSpc>
                          <a:spcPct val="106000"/>
                        </a:lnSpc>
                        <a:buNone/>
                      </a:pPr>
                      <a:r>
                        <a:rPr lang="en-US" sz="2000" b="1" kern="0" dirty="0">
                          <a:solidFill>
                            <a:srgbClr val="FFFFFF"/>
                          </a:solidFill>
                          <a:effectLst/>
                          <a:latin typeface="Times New Roman" panose="02020603050405020304" pitchFamily="18" charset="0"/>
                          <a:ea typeface="Times New Roman" panose="02020603050405020304" pitchFamily="18" charset="0"/>
                        </a:rPr>
                        <a:t>AMHI Level</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Total For-Sale Gap</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4036726515"/>
                  </a:ext>
                </a:extLst>
              </a:tr>
              <a:tr h="91440">
                <a:tc gridSpan="2" vMerge="1">
                  <a:txBody>
                    <a:bodyPr/>
                    <a:lstStyle/>
                    <a:p>
                      <a:endParaRPr lang="en-US"/>
                    </a:p>
                  </a:txBody>
                  <a:tcPr/>
                </a:tc>
                <a:tc hMerge="1" vMerge="1">
                  <a:txBody>
                    <a:bodyPr/>
                    <a:lstStyle/>
                    <a:p>
                      <a:endParaRPr lang="en-US"/>
                    </a:p>
                  </a:txBody>
                  <a:tcPr/>
                </a:tc>
                <a:tc>
                  <a:txBody>
                    <a:bodyPr/>
                    <a:lstStyle/>
                    <a:p>
                      <a:pPr marL="0" marR="0" algn="ctr">
                        <a:lnSpc>
                          <a:spcPct val="106000"/>
                        </a:lnSpc>
                        <a:buNone/>
                      </a:pPr>
                      <a:r>
                        <a:rPr lang="en-US" sz="2000" b="1" kern="1400">
                          <a:solidFill>
                            <a:srgbClr val="FFFFFF"/>
                          </a:solidFill>
                          <a:effectLst/>
                          <a:latin typeface="Times New Roman" panose="02020603050405020304" pitchFamily="18" charset="0"/>
                          <a:ea typeface="Times New Roman" panose="02020603050405020304" pitchFamily="18" charset="0"/>
                        </a:rPr>
                        <a:t>≤ 60%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6000"/>
                        </a:lnSpc>
                        <a:buNone/>
                        <a:tabLst>
                          <a:tab pos="197485" algn="l"/>
                        </a:tabLst>
                      </a:pPr>
                      <a:r>
                        <a:rPr lang="en-US" sz="2000" b="1" kern="1400">
                          <a:solidFill>
                            <a:srgbClr val="FFFFFF"/>
                          </a:solidFill>
                          <a:effectLst/>
                          <a:latin typeface="Times New Roman" panose="02020603050405020304" pitchFamily="18" charset="0"/>
                          <a:ea typeface="Times New Roman" panose="02020603050405020304" pitchFamily="18" charset="0"/>
                        </a:rPr>
                        <a:t>61%-80%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1400">
                          <a:solidFill>
                            <a:srgbClr val="FFFFFF"/>
                          </a:solidFill>
                          <a:effectLst/>
                          <a:latin typeface="Times New Roman" panose="02020603050405020304" pitchFamily="18" charset="0"/>
                          <a:ea typeface="Times New Roman" panose="02020603050405020304" pitchFamily="18" charset="0"/>
                        </a:rPr>
                        <a:t>81%-120%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1400">
                          <a:solidFill>
                            <a:srgbClr val="FFFFFF"/>
                          </a:solidFill>
                          <a:effectLst/>
                          <a:latin typeface="Times New Roman" panose="02020603050405020304" pitchFamily="18" charset="0"/>
                          <a:ea typeface="Times New Roman" panose="02020603050405020304" pitchFamily="18" charset="0"/>
                        </a:rPr>
                        <a:t>121%+</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Number</a:t>
                      </a:r>
                      <a:endParaRPr lang="en-US" sz="2000" kern="140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of 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Regional </a:t>
                      </a:r>
                      <a:endParaRPr lang="en-US" sz="2000" kern="140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a:solidFill>
                            <a:srgbClr val="FFFFFF"/>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969884414"/>
                  </a:ext>
                </a:extLst>
              </a:tr>
              <a:tr h="91440">
                <a:tc rowSpan="2">
                  <a:txBody>
                    <a:bodyPr/>
                    <a:lstStyle/>
                    <a:p>
                      <a:pPr marL="0" marR="0" algn="ctr">
                        <a:lnSpc>
                          <a:spcPct val="106000"/>
                        </a:lnSpc>
                        <a:buNone/>
                      </a:pPr>
                      <a:r>
                        <a:rPr lang="en-US" sz="2000" b="1" kern="0" dirty="0">
                          <a:effectLst/>
                          <a:latin typeface="Times New Roman" panose="02020603050405020304" pitchFamily="18" charset="0"/>
                          <a:ea typeface="Times New Roman" panose="02020603050405020304" pitchFamily="18" charset="0"/>
                        </a:rPr>
                        <a:t>Region</a:t>
                      </a:r>
                      <a:endParaRPr lang="en-US" sz="2000" kern="1400" dirty="0">
                        <a:effectLst/>
                        <a:latin typeface="Times New Roman" panose="02020603050405020304" pitchFamily="18" charset="0"/>
                        <a:ea typeface="Times New Roman" panose="02020603050405020304" pitchFamily="18" charset="0"/>
                      </a:endParaRPr>
                    </a:p>
                    <a:p>
                      <a:pPr marL="0" marR="0" algn="ctr">
                        <a:lnSpc>
                          <a:spcPct val="106000"/>
                        </a:lnSpc>
                        <a:buNone/>
                      </a:pPr>
                      <a:r>
                        <a:rPr lang="en-US" sz="2000" b="1" kern="0" dirty="0">
                          <a:effectLst/>
                          <a:latin typeface="Times New Roman" panose="02020603050405020304" pitchFamily="18" charset="0"/>
                          <a:ea typeface="Times New Roman" panose="02020603050405020304" pitchFamily="18" charset="0"/>
                        </a:rPr>
                        <a:t>Total</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solidFill>
                            <a:srgbClr val="000000"/>
                          </a:solidFill>
                          <a:effectLst/>
                          <a:latin typeface="Times New Roman" panose="02020603050405020304" pitchFamily="18" charset="0"/>
                          <a:ea typeface="Times New Roman" panose="02020603050405020304" pitchFamily="18" charset="0"/>
                        </a:rPr>
                        <a:t>Units</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389</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3,936</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12,554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6,698</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23,577</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0">
                          <a:effectLst/>
                          <a:latin typeface="Times New Roman" panose="02020603050405020304" pitchFamily="18" charset="0"/>
                          <a:ea typeface="Times New Roman" panose="02020603050405020304" pitchFamily="18" charset="0"/>
                        </a:rPr>
                        <a:t>100.0%</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0300802"/>
                  </a:ext>
                </a:extLst>
              </a:tr>
              <a:tr h="91440">
                <a:tc vMerge="1">
                  <a:txBody>
                    <a:bodyPr/>
                    <a:lstStyle/>
                    <a:p>
                      <a:endParaRPr lang="en-US"/>
                    </a:p>
                  </a:txBody>
                  <a:tcPr/>
                </a:tc>
                <a:tc>
                  <a:txBody>
                    <a:bodyPr/>
                    <a:lstStyle/>
                    <a:p>
                      <a:pPr marL="0" marR="0" algn="ctr">
                        <a:lnSpc>
                          <a:spcPct val="106000"/>
                        </a:lnSpc>
                        <a:buNone/>
                      </a:pPr>
                      <a:r>
                        <a:rPr lang="en-US" sz="2000" b="1" kern="1400">
                          <a:solidFill>
                            <a:srgbClr val="000000"/>
                          </a:solidFill>
                          <a:effectLst/>
                          <a:latin typeface="Times New Roman" panose="02020603050405020304" pitchFamily="18" charset="0"/>
                          <a:ea typeface="Times New Roman" panose="02020603050405020304" pitchFamily="18" charset="0"/>
                        </a:rPr>
                        <a:t>Share</a:t>
                      </a:r>
                      <a:endParaRPr lang="en-US" sz="20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1.6%</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16.7%</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53.2%</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a:effectLst/>
                          <a:latin typeface="Times New Roman" panose="02020603050405020304" pitchFamily="18" charset="0"/>
                          <a:ea typeface="Times New Roman" panose="02020603050405020304" pitchFamily="18" charset="0"/>
                        </a:rPr>
                        <a:t>28.4%</a:t>
                      </a:r>
                      <a:endParaRPr lang="en-US" sz="2000" kern="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dirty="0">
                          <a:effectLst/>
                          <a:latin typeface="Times New Roman" panose="02020603050405020304" pitchFamily="18" charset="0"/>
                          <a:ea typeface="Times New Roman" panose="02020603050405020304" pitchFamily="18" charset="0"/>
                        </a:rPr>
                        <a:t>100.0%</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6000"/>
                        </a:lnSpc>
                        <a:buNone/>
                      </a:pPr>
                      <a:r>
                        <a:rPr lang="en-US" sz="2000" b="1" kern="1400" dirty="0">
                          <a:effectLst/>
                          <a:latin typeface="Times New Roman" panose="02020603050405020304" pitchFamily="18" charset="0"/>
                          <a:ea typeface="Times New Roman" panose="02020603050405020304" pitchFamily="18" charset="0"/>
                        </a:rPr>
                        <a:t> </a:t>
                      </a:r>
                      <a:endParaRPr lang="en-US" sz="20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6790107"/>
                  </a:ext>
                </a:extLst>
              </a:tr>
            </a:tbl>
          </a:graphicData>
        </a:graphic>
      </p:graphicFrame>
      <p:sp>
        <p:nvSpPr>
          <p:cNvPr id="5" name="TextBox 4">
            <a:extLst>
              <a:ext uri="{FF2B5EF4-FFF2-40B4-BE49-F238E27FC236}">
                <a16:creationId xmlns:a16="http://schemas.microsoft.com/office/drawing/2014/main" id="{275AACF6-5067-2A29-91ED-BEEB0EC39C4C}"/>
              </a:ext>
            </a:extLst>
          </p:cNvPr>
          <p:cNvSpPr txBox="1"/>
          <p:nvPr/>
        </p:nvSpPr>
        <p:spPr>
          <a:xfrm>
            <a:off x="883654" y="5028002"/>
            <a:ext cx="6097424" cy="369332"/>
          </a:xfrm>
          <a:prstGeom prst="rect">
            <a:avLst/>
          </a:prstGeom>
          <a:noFill/>
        </p:spPr>
        <p:txBody>
          <a:bodyPr wrap="square">
            <a:spAutoFit/>
          </a:bodyPr>
          <a:lstStyle/>
          <a:p>
            <a:pPr marL="57150" marR="0" algn="just">
              <a:tabLst>
                <a:tab pos="457200" algn="l"/>
                <a:tab pos="1600200" algn="l"/>
                <a:tab pos="5824855" algn="l"/>
              </a:tabLst>
            </a:pPr>
            <a:r>
              <a:rPr lang="en-US" sz="1800" kern="0" dirty="0">
                <a:effectLst/>
                <a:latin typeface="Times New Roman" panose="02020603050405020304" pitchFamily="18" charset="0"/>
                <a:ea typeface="Times New Roman" panose="02020603050405020304" pitchFamily="18" charset="0"/>
              </a:rPr>
              <a:t>AMHI – Area Median Household Income</a:t>
            </a:r>
            <a:endParaRPr lang="en-US" sz="32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6511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80BE-B194-1373-2191-76E06E38C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32D11-15C1-CB5C-0CB9-066C855B500E}"/>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Housing Gap Estimates by Submarket 2024-2029 (For-Sale) – </a:t>
            </a:r>
            <a:r>
              <a:rPr lang="en-US" sz="2400" b="1" cap="none" dirty="0">
                <a:solidFill>
                  <a:srgbClr val="FFFF00"/>
                </a:solidFill>
              </a:rPr>
              <a:t>23,577 Units Needed</a:t>
            </a:r>
            <a:endParaRPr lang="en-US" sz="2400" dirty="0">
              <a:solidFill>
                <a:schemeClr val="bg1"/>
              </a:solidFill>
            </a:endParaRPr>
          </a:p>
        </p:txBody>
      </p:sp>
      <p:graphicFrame>
        <p:nvGraphicFramePr>
          <p:cNvPr id="3" name="Chart 2">
            <a:extLst>
              <a:ext uri="{FF2B5EF4-FFF2-40B4-BE49-F238E27FC236}">
                <a16:creationId xmlns:a16="http://schemas.microsoft.com/office/drawing/2014/main" id="{419C904A-3A7E-430A-B133-2A175F30E7F0}"/>
              </a:ext>
            </a:extLst>
          </p:cNvPr>
          <p:cNvGraphicFramePr/>
          <p:nvPr>
            <p:extLst>
              <p:ext uri="{D42A27DB-BD31-4B8C-83A1-F6EECF244321}">
                <p14:modId xmlns:p14="http://schemas.microsoft.com/office/powerpoint/2010/main" val="1532360127"/>
              </p:ext>
            </p:extLst>
          </p:nvPr>
        </p:nvGraphicFramePr>
        <p:xfrm>
          <a:off x="460310" y="1311965"/>
          <a:ext cx="7055849" cy="491128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screenshot of a map&#10;&#10;AI-generated content may be incorrect.">
            <a:extLst>
              <a:ext uri="{FF2B5EF4-FFF2-40B4-BE49-F238E27FC236}">
                <a16:creationId xmlns:a16="http://schemas.microsoft.com/office/drawing/2014/main" id="{F9975FB5-7EC4-9FAE-411C-205A4ADBD8B3}"/>
              </a:ext>
            </a:extLst>
          </p:cNvPr>
          <p:cNvPicPr>
            <a:picLocks noChangeAspect="1"/>
          </p:cNvPicPr>
          <p:nvPr/>
        </p:nvPicPr>
        <p:blipFill>
          <a:blip r:embed="rId4"/>
          <a:srcRect l="16723" t="12427" r="22059" b="11586"/>
          <a:stretch>
            <a:fillRect/>
          </a:stretch>
        </p:blipFill>
        <p:spPr>
          <a:xfrm>
            <a:off x="7429500" y="1501882"/>
            <a:ext cx="4634693" cy="4362249"/>
          </a:xfrm>
          <a:prstGeom prst="rect">
            <a:avLst/>
          </a:prstGeom>
          <a:ln w="25400">
            <a:solidFill>
              <a:schemeClr val="tx1"/>
            </a:solidFill>
          </a:ln>
        </p:spPr>
      </p:pic>
    </p:spTree>
    <p:extLst>
      <p:ext uri="{BB962C8B-B14F-4D97-AF65-F5344CB8AC3E}">
        <p14:creationId xmlns:p14="http://schemas.microsoft.com/office/powerpoint/2010/main" val="2846495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EFF2-A9AE-4883-F0C4-6C2FF9422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ED0DA-A80E-89D7-E56B-10FE671F01E3}"/>
              </a:ext>
            </a:extLst>
          </p:cNvPr>
          <p:cNvSpPr txBox="1">
            <a:spLocks/>
          </p:cNvSpPr>
          <p:nvPr/>
        </p:nvSpPr>
        <p:spPr>
          <a:xfrm>
            <a:off x="45720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Development Opportunities (Potential Sites)</a:t>
            </a:r>
            <a:endParaRPr lang="en-US" sz="2400" dirty="0">
              <a:solidFill>
                <a:schemeClr val="bg1"/>
              </a:solidFill>
              <a:highlight>
                <a:srgbClr val="FF00FF"/>
              </a:highlight>
            </a:endParaRPr>
          </a:p>
        </p:txBody>
      </p:sp>
      <p:sp>
        <p:nvSpPr>
          <p:cNvPr id="8" name="TextBox 7">
            <a:extLst>
              <a:ext uri="{FF2B5EF4-FFF2-40B4-BE49-F238E27FC236}">
                <a16:creationId xmlns:a16="http://schemas.microsoft.com/office/drawing/2014/main" id="{268EC41B-C727-76CC-F54C-E7C1A078305B}"/>
              </a:ext>
            </a:extLst>
          </p:cNvPr>
          <p:cNvSpPr txBox="1"/>
          <p:nvPr/>
        </p:nvSpPr>
        <p:spPr>
          <a:xfrm>
            <a:off x="188970" y="4661025"/>
            <a:ext cx="3743838" cy="1631216"/>
          </a:xfrm>
          <a:prstGeom prst="rect">
            <a:avLst/>
          </a:prstGeom>
          <a:noFill/>
        </p:spPr>
        <p:txBody>
          <a:bodyPr wrap="square">
            <a:spAutoFit/>
          </a:bodyPr>
          <a:lstStyle/>
          <a:p>
            <a:pPr algn="ctr"/>
            <a:r>
              <a:rPr lang="en-US" sz="2000" dirty="0"/>
              <a:t>Not all properties containing an existing building or structure may be feasible to redevelop as housing due to overall age, condition, or structural makeup.</a:t>
            </a:r>
          </a:p>
        </p:txBody>
      </p:sp>
      <p:pic>
        <p:nvPicPr>
          <p:cNvPr id="6" name="Picture 5" descr="A screenshot of a map&#10;&#10;AI-generated content may be incorrect.">
            <a:extLst>
              <a:ext uri="{FF2B5EF4-FFF2-40B4-BE49-F238E27FC236}">
                <a16:creationId xmlns:a16="http://schemas.microsoft.com/office/drawing/2014/main" id="{D1CE3EBF-10FB-18DB-D4DA-F3154BA64780}"/>
              </a:ext>
            </a:extLst>
          </p:cNvPr>
          <p:cNvPicPr>
            <a:picLocks noChangeAspect="1"/>
          </p:cNvPicPr>
          <p:nvPr/>
        </p:nvPicPr>
        <p:blipFill>
          <a:blip r:embed="rId2"/>
          <a:srcRect l="4120" t="9968" r="3553" b="9256"/>
          <a:stretch>
            <a:fillRect/>
          </a:stretch>
        </p:blipFill>
        <p:spPr>
          <a:xfrm>
            <a:off x="3932808" y="1213566"/>
            <a:ext cx="8194089" cy="5539667"/>
          </a:xfrm>
          <a:prstGeom prst="rect">
            <a:avLst/>
          </a:prstGeom>
          <a:ln w="25400">
            <a:solidFill>
              <a:schemeClr val="tx1"/>
            </a:solidFill>
          </a:ln>
        </p:spPr>
      </p:pic>
      <p:sp>
        <p:nvSpPr>
          <p:cNvPr id="10" name="TextBox 9">
            <a:extLst>
              <a:ext uri="{FF2B5EF4-FFF2-40B4-BE49-F238E27FC236}">
                <a16:creationId xmlns:a16="http://schemas.microsoft.com/office/drawing/2014/main" id="{ACD2D8D2-6C7D-662A-0AD1-B9F053E988DD}"/>
              </a:ext>
            </a:extLst>
          </p:cNvPr>
          <p:cNvSpPr txBox="1"/>
          <p:nvPr/>
        </p:nvSpPr>
        <p:spPr>
          <a:xfrm>
            <a:off x="323085" y="1517443"/>
            <a:ext cx="3475608" cy="769441"/>
          </a:xfrm>
          <a:prstGeom prst="rect">
            <a:avLst/>
          </a:prstGeom>
          <a:solidFill>
            <a:srgbClr val="39A0ED"/>
          </a:solidFill>
        </p:spPr>
        <p:txBody>
          <a:bodyPr wrap="square">
            <a:spAutoFit/>
          </a:bodyPr>
          <a:lstStyle>
            <a:defPPr>
              <a:defRPr lang="en-US"/>
            </a:defPPr>
            <a:lvl1pPr algn="ctr">
              <a:defRPr sz="2100">
                <a:solidFill>
                  <a:schemeClr val="bg1"/>
                </a:solidFill>
              </a:defRPr>
            </a:lvl1pPr>
          </a:lstStyle>
          <a:p>
            <a:r>
              <a:rPr lang="en-US" sz="2200" b="1" dirty="0"/>
              <a:t>163 Sites Identified within the Region</a:t>
            </a:r>
          </a:p>
        </p:txBody>
      </p:sp>
      <p:sp>
        <p:nvSpPr>
          <p:cNvPr id="3" name="TextBox 2">
            <a:extLst>
              <a:ext uri="{FF2B5EF4-FFF2-40B4-BE49-F238E27FC236}">
                <a16:creationId xmlns:a16="http://schemas.microsoft.com/office/drawing/2014/main" id="{8C14CB81-EAD0-09F7-73DB-AD6993A65226}"/>
              </a:ext>
            </a:extLst>
          </p:cNvPr>
          <p:cNvSpPr txBox="1"/>
          <p:nvPr/>
        </p:nvSpPr>
        <p:spPr>
          <a:xfrm>
            <a:off x="323085" y="2321004"/>
            <a:ext cx="3475608" cy="2215991"/>
          </a:xfrm>
          <a:prstGeom prst="rect">
            <a:avLst/>
          </a:prstGeom>
          <a:noFill/>
        </p:spPr>
        <p:txBody>
          <a:bodyPr wrap="square">
            <a:spAutoFit/>
          </a:bodyPr>
          <a:lstStyle>
            <a:defPPr>
              <a:defRPr lang="en-US"/>
            </a:defPPr>
            <a:lvl1pPr marL="230188" indent="-230188" algn="just">
              <a:buFont typeface="Arial" panose="020B0604020202020204" pitchFamily="34" charset="0"/>
              <a:buChar char="•"/>
              <a:defRPr sz="2200">
                <a:solidFill>
                  <a:schemeClr val="accent1"/>
                </a:solidFill>
                <a:cs typeface="Times New Roman" panose="02020603050405020304" pitchFamily="18" charset="0"/>
              </a:defRPr>
            </a:lvl1pPr>
            <a:lvl3pPr marL="230188" marR="0" lvl="2" indent="-230188" algn="just">
              <a:lnSpc>
                <a:spcPct val="107000"/>
              </a:lnSpc>
              <a:spcBef>
                <a:spcPts val="0"/>
              </a:spcBef>
              <a:spcAft>
                <a:spcPts val="0"/>
              </a:spcAft>
              <a:buFont typeface="Arial" panose="020B0604020202020204" pitchFamily="34" charset="0"/>
              <a:buChar char="•"/>
              <a:defRPr sz="2100">
                <a:solidFill>
                  <a:schemeClr val="accent1"/>
                </a:solidFill>
                <a:ea typeface="Calibri" panose="020F0502020204030204" pitchFamily="34" charset="0"/>
                <a:cs typeface="Times New Roman" panose="02020603050405020304" pitchFamily="18" charset="0"/>
              </a:defRPr>
            </a:lvl3pPr>
          </a:lstStyle>
          <a:p>
            <a:pPr marL="0" lvl="1" algn="ctr"/>
            <a:r>
              <a:rPr lang="en-US" sz="2300" b="1" u="sng" dirty="0">
                <a:solidFill>
                  <a:schemeClr val="accent1"/>
                </a:solidFill>
                <a:cs typeface="Times New Roman" panose="02020603050405020304" pitchFamily="18" charset="0"/>
              </a:rPr>
              <a:t>Sites Contain</a:t>
            </a:r>
          </a:p>
          <a:p>
            <a:pPr marL="230188" lvl="1" indent="-230188" algn="just">
              <a:buFont typeface="Arial" panose="020B0604020202020204" pitchFamily="34" charset="0"/>
              <a:buChar char="•"/>
            </a:pPr>
            <a:r>
              <a:rPr lang="en-US" sz="2300" b="1" dirty="0">
                <a:solidFill>
                  <a:schemeClr val="accent1"/>
                </a:solidFill>
                <a:cs typeface="Times New Roman" panose="02020603050405020304" pitchFamily="18" charset="0"/>
              </a:rPr>
              <a:t>3,040 acres </a:t>
            </a:r>
            <a:r>
              <a:rPr lang="en-US" sz="2300" dirty="0">
                <a:solidFill>
                  <a:schemeClr val="accent1"/>
                </a:solidFill>
                <a:cs typeface="Times New Roman" panose="02020603050405020304" pitchFamily="18" charset="0"/>
              </a:rPr>
              <a:t>of land. </a:t>
            </a:r>
          </a:p>
          <a:p>
            <a:pPr marL="230188" lvl="1" indent="-230188" algn="just">
              <a:buFont typeface="Arial" panose="020B0604020202020204" pitchFamily="34" charset="0"/>
              <a:buChar char="•"/>
            </a:pPr>
            <a:r>
              <a:rPr lang="en-US" sz="2300" b="1" dirty="0">
                <a:solidFill>
                  <a:schemeClr val="accent1"/>
                </a:solidFill>
                <a:cs typeface="Times New Roman" panose="02020603050405020304" pitchFamily="18" charset="0"/>
              </a:rPr>
              <a:t>1,287,000 square feet </a:t>
            </a:r>
            <a:r>
              <a:rPr lang="en-US" sz="2300" dirty="0">
                <a:solidFill>
                  <a:schemeClr val="accent1"/>
                </a:solidFill>
                <a:cs typeface="Times New Roman" panose="02020603050405020304" pitchFamily="18" charset="0"/>
              </a:rPr>
              <a:t>of existing structure area. </a:t>
            </a:r>
          </a:p>
          <a:p>
            <a:pPr marL="230188" lvl="1" indent="-230188" algn="just">
              <a:buFont typeface="Arial" panose="020B0604020202020204" pitchFamily="34" charset="0"/>
              <a:buChar char="•"/>
            </a:pPr>
            <a:r>
              <a:rPr lang="en-US" sz="2300" b="1" dirty="0">
                <a:solidFill>
                  <a:schemeClr val="accent1"/>
                </a:solidFill>
                <a:cs typeface="Times New Roman" panose="02020603050405020304" pitchFamily="18" charset="0"/>
              </a:rPr>
              <a:t>30 properties </a:t>
            </a:r>
            <a:r>
              <a:rPr lang="en-US" sz="2300" dirty="0">
                <a:solidFill>
                  <a:schemeClr val="accent1"/>
                </a:solidFill>
                <a:cs typeface="Times New Roman" panose="02020603050405020304" pitchFamily="18" charset="0"/>
              </a:rPr>
              <a:t>have </a:t>
            </a:r>
            <a:r>
              <a:rPr lang="en-US" sz="2300" b="1" dirty="0">
                <a:solidFill>
                  <a:schemeClr val="accent1"/>
                </a:solidFill>
                <a:cs typeface="Times New Roman" panose="02020603050405020304" pitchFamily="18" charset="0"/>
              </a:rPr>
              <a:t>over 30 acres of land</a:t>
            </a:r>
            <a:r>
              <a:rPr lang="en-US" sz="2300" dirty="0">
                <a:solidFill>
                  <a:schemeClr val="accent1"/>
                </a:solidFill>
                <a:cs typeface="Times New Roman" panose="02020603050405020304" pitchFamily="18" charset="0"/>
              </a:rPr>
              <a:t>.</a:t>
            </a:r>
          </a:p>
        </p:txBody>
      </p:sp>
    </p:spTree>
    <p:extLst>
      <p:ext uri="{BB962C8B-B14F-4D97-AF65-F5344CB8AC3E}">
        <p14:creationId xmlns:p14="http://schemas.microsoft.com/office/powerpoint/2010/main" val="979487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EB571B-9D42-A3B6-9ECA-355109DCD66A}"/>
              </a:ext>
            </a:extLst>
          </p:cNvPr>
          <p:cNvSpPr txBox="1"/>
          <p:nvPr/>
        </p:nvSpPr>
        <p:spPr>
          <a:xfrm>
            <a:off x="355201" y="96521"/>
            <a:ext cx="7607970" cy="400110"/>
          </a:xfrm>
          <a:prstGeom prst="rect">
            <a:avLst/>
          </a:prstGeom>
          <a:noFill/>
        </p:spPr>
        <p:txBody>
          <a:bodyPr wrap="square" rtlCol="0">
            <a:spAutoFit/>
          </a:bodyPr>
          <a:lstStyle/>
          <a:p>
            <a:r>
              <a:rPr lang="en-US" sz="2000" b="1" dirty="0"/>
              <a:t>Community Input – Stakeholder Survey</a:t>
            </a:r>
          </a:p>
        </p:txBody>
      </p:sp>
      <p:pic>
        <p:nvPicPr>
          <p:cNvPr id="1026" name="Picture 2" descr="1,800+ Student Taking Online Survey Stock Photos, Pictures &amp; Royalty-Free  Images - iStock">
            <a:extLst>
              <a:ext uri="{FF2B5EF4-FFF2-40B4-BE49-F238E27FC236}">
                <a16:creationId xmlns:a16="http://schemas.microsoft.com/office/drawing/2014/main" id="{ED59C8FE-F8CE-0266-4ED7-E3660A54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43" y="4713451"/>
            <a:ext cx="3375793" cy="13971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B41467-0C35-8361-C3C9-921F29FC256C}"/>
              </a:ext>
            </a:extLst>
          </p:cNvPr>
          <p:cNvSpPr txBox="1"/>
          <p:nvPr/>
        </p:nvSpPr>
        <p:spPr>
          <a:xfrm>
            <a:off x="8432800" y="625959"/>
            <a:ext cx="3558673" cy="4185761"/>
          </a:xfrm>
          <a:prstGeom prst="rect">
            <a:avLst/>
          </a:prstGeom>
          <a:noFill/>
        </p:spPr>
        <p:txBody>
          <a:bodyPr wrap="square" rtlCol="0">
            <a:spAutoFit/>
          </a:bodyPr>
          <a:lstStyle/>
          <a:p>
            <a:pPr algn="ctr"/>
            <a:r>
              <a:rPr lang="en-US" b="1" dirty="0">
                <a:solidFill>
                  <a:schemeClr val="accent1"/>
                </a:solidFill>
              </a:rPr>
              <a:t>146 Respondents Participated</a:t>
            </a:r>
          </a:p>
          <a:p>
            <a:endParaRPr lang="en-US" sz="1200" dirty="0"/>
          </a:p>
          <a:p>
            <a:pPr marL="285750" indent="-285750">
              <a:buFont typeface="Arial" panose="020B0604020202020204" pitchFamily="34" charset="0"/>
              <a:buChar char="•"/>
            </a:pPr>
            <a:r>
              <a:rPr lang="en-US" dirty="0">
                <a:solidFill>
                  <a:schemeClr val="accent1"/>
                </a:solidFill>
              </a:rPr>
              <a:t>Nonprofit Groups</a:t>
            </a:r>
          </a:p>
          <a:p>
            <a:pPr marL="285750" indent="-285750">
              <a:buFont typeface="Arial" panose="020B0604020202020204" pitchFamily="34" charset="0"/>
              <a:buChar char="•"/>
            </a:pPr>
            <a:r>
              <a:rPr lang="en-US" dirty="0">
                <a:solidFill>
                  <a:schemeClr val="accent1"/>
                </a:solidFill>
              </a:rPr>
              <a:t>Housing Developer/Builder</a:t>
            </a:r>
          </a:p>
          <a:p>
            <a:pPr marL="285750" indent="-285750">
              <a:buFont typeface="Arial" panose="020B0604020202020204" pitchFamily="34" charset="0"/>
              <a:buChar char="•"/>
            </a:pPr>
            <a:r>
              <a:rPr lang="en-US" dirty="0">
                <a:solidFill>
                  <a:schemeClr val="accent1"/>
                </a:solidFill>
              </a:rPr>
              <a:t>Government/Elected Officials</a:t>
            </a:r>
          </a:p>
          <a:p>
            <a:pPr marL="285750" indent="-285750">
              <a:buFont typeface="Arial" panose="020B0604020202020204" pitchFamily="34" charset="0"/>
              <a:buChar char="•"/>
            </a:pPr>
            <a:r>
              <a:rPr lang="en-US" dirty="0">
                <a:solidFill>
                  <a:schemeClr val="accent1"/>
                </a:solidFill>
              </a:rPr>
              <a:t>Housing Authority</a:t>
            </a:r>
          </a:p>
          <a:p>
            <a:pPr marL="285750" indent="-285750">
              <a:buFont typeface="Arial" panose="020B0604020202020204" pitchFamily="34" charset="0"/>
              <a:buChar char="•"/>
            </a:pPr>
            <a:r>
              <a:rPr lang="en-US" dirty="0">
                <a:solidFill>
                  <a:schemeClr val="accent1"/>
                </a:solidFill>
              </a:rPr>
              <a:t>Landlord/Property Management</a:t>
            </a:r>
          </a:p>
          <a:p>
            <a:pPr marL="285750" indent="-285750">
              <a:buFont typeface="Arial" panose="020B0604020202020204" pitchFamily="34" charset="0"/>
              <a:buChar char="•"/>
            </a:pPr>
            <a:r>
              <a:rPr lang="en-US" dirty="0">
                <a:solidFill>
                  <a:schemeClr val="accent1"/>
                </a:solidFill>
              </a:rPr>
              <a:t>Education</a:t>
            </a:r>
          </a:p>
          <a:p>
            <a:pPr marL="285750" indent="-285750">
              <a:buFont typeface="Arial" panose="020B0604020202020204" pitchFamily="34" charset="0"/>
              <a:buChar char="•"/>
            </a:pPr>
            <a:r>
              <a:rPr lang="en-US" dirty="0">
                <a:solidFill>
                  <a:schemeClr val="accent1"/>
                </a:solidFill>
              </a:rPr>
              <a:t>Social/Supportive Services</a:t>
            </a:r>
          </a:p>
          <a:p>
            <a:pPr marL="285750" indent="-285750">
              <a:buFont typeface="Arial" panose="020B0604020202020204" pitchFamily="34" charset="0"/>
              <a:buChar char="•"/>
            </a:pPr>
            <a:r>
              <a:rPr lang="en-US" dirty="0">
                <a:solidFill>
                  <a:schemeClr val="accent1"/>
                </a:solidFill>
              </a:rPr>
              <a:t>Agency on Aging/Senior Services</a:t>
            </a:r>
          </a:p>
          <a:p>
            <a:pPr marL="285750" indent="-285750">
              <a:buFont typeface="Arial" panose="020B0604020202020204" pitchFamily="34" charset="0"/>
              <a:buChar char="•"/>
            </a:pPr>
            <a:r>
              <a:rPr lang="en-US" dirty="0">
                <a:solidFill>
                  <a:schemeClr val="accent1"/>
                </a:solidFill>
              </a:rPr>
              <a:t>Elected Officials</a:t>
            </a:r>
          </a:p>
          <a:p>
            <a:pPr marL="285750" indent="-285750">
              <a:buFont typeface="Arial" panose="020B0604020202020204" pitchFamily="34" charset="0"/>
              <a:buChar char="•"/>
            </a:pPr>
            <a:r>
              <a:rPr lang="en-US" dirty="0">
                <a:solidFill>
                  <a:schemeClr val="accent1"/>
                </a:solidFill>
              </a:rPr>
              <a:t>Housing Organization</a:t>
            </a:r>
          </a:p>
          <a:p>
            <a:pPr marL="285750" indent="-285750">
              <a:buFont typeface="Arial" panose="020B0604020202020204" pitchFamily="34" charset="0"/>
              <a:buChar char="•"/>
            </a:pPr>
            <a:r>
              <a:rPr lang="en-US" dirty="0">
                <a:solidFill>
                  <a:schemeClr val="accent1"/>
                </a:solidFill>
              </a:rPr>
              <a:t>Economic Development</a:t>
            </a:r>
          </a:p>
          <a:p>
            <a:pPr marL="285750" indent="-285750">
              <a:buFont typeface="Arial" panose="020B0604020202020204" pitchFamily="34" charset="0"/>
              <a:buChar char="•"/>
            </a:pPr>
            <a:r>
              <a:rPr lang="en-US" dirty="0">
                <a:solidFill>
                  <a:schemeClr val="accent1"/>
                </a:solidFill>
              </a:rPr>
              <a:t>Chambers of Commerce</a:t>
            </a:r>
          </a:p>
          <a:p>
            <a:pPr marL="285750" indent="-285750">
              <a:buFont typeface="Arial" panose="020B0604020202020204" pitchFamily="34" charset="0"/>
              <a:buChar char="•"/>
            </a:pPr>
            <a:r>
              <a:rPr lang="en-US" dirty="0">
                <a:solidFill>
                  <a:schemeClr val="accent1"/>
                </a:solidFill>
              </a:rPr>
              <a:t>Faith Organizations</a:t>
            </a:r>
          </a:p>
        </p:txBody>
      </p:sp>
      <p:cxnSp>
        <p:nvCxnSpPr>
          <p:cNvPr id="11" name="Straight Connector 10">
            <a:extLst>
              <a:ext uri="{FF2B5EF4-FFF2-40B4-BE49-F238E27FC236}">
                <a16:creationId xmlns:a16="http://schemas.microsoft.com/office/drawing/2014/main" id="{8D5C751F-668D-00E1-8F42-D3FC9239B945}"/>
              </a:ext>
            </a:extLst>
          </p:cNvPr>
          <p:cNvCxnSpPr>
            <a:cxnSpLocks/>
          </p:cNvCxnSpPr>
          <p:nvPr/>
        </p:nvCxnSpPr>
        <p:spPr>
          <a:xfrm>
            <a:off x="8615680" y="1093154"/>
            <a:ext cx="322072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96189C-9C99-1D5C-1F92-E35898DB0995}"/>
              </a:ext>
            </a:extLst>
          </p:cNvPr>
          <p:cNvSpPr txBox="1"/>
          <p:nvPr/>
        </p:nvSpPr>
        <p:spPr>
          <a:xfrm>
            <a:off x="469230" y="6422925"/>
            <a:ext cx="3260559" cy="338554"/>
          </a:xfrm>
          <a:prstGeom prst="rect">
            <a:avLst/>
          </a:prstGeom>
          <a:noFill/>
        </p:spPr>
        <p:txBody>
          <a:bodyPr wrap="square" rtlCol="0">
            <a:spAutoFit/>
          </a:bodyPr>
          <a:lstStyle/>
          <a:p>
            <a:r>
              <a:rPr lang="en-US" sz="1600" dirty="0"/>
              <a:t>*Weighted Score on Priorities</a:t>
            </a:r>
          </a:p>
        </p:txBody>
      </p:sp>
      <p:graphicFrame>
        <p:nvGraphicFramePr>
          <p:cNvPr id="3" name="Table 2">
            <a:extLst>
              <a:ext uri="{FF2B5EF4-FFF2-40B4-BE49-F238E27FC236}">
                <a16:creationId xmlns:a16="http://schemas.microsoft.com/office/drawing/2014/main" id="{42EFF279-6376-47FA-408D-D00997DCFCF0}"/>
              </a:ext>
            </a:extLst>
          </p:cNvPr>
          <p:cNvGraphicFramePr>
            <a:graphicFrameLocks noGrp="1"/>
          </p:cNvGraphicFramePr>
          <p:nvPr>
            <p:extLst>
              <p:ext uri="{D42A27DB-BD31-4B8C-83A1-F6EECF244321}">
                <p14:modId xmlns:p14="http://schemas.microsoft.com/office/powerpoint/2010/main" val="2110622518"/>
              </p:ext>
            </p:extLst>
          </p:nvPr>
        </p:nvGraphicFramePr>
        <p:xfrm>
          <a:off x="469230" y="625959"/>
          <a:ext cx="7963570" cy="5760720"/>
        </p:xfrm>
        <a:graphic>
          <a:graphicData uri="http://schemas.openxmlformats.org/drawingml/2006/table">
            <a:tbl>
              <a:tblPr firstRow="1" firstCol="1" bandRow="1"/>
              <a:tblGrid>
                <a:gridCol w="2568893">
                  <a:extLst>
                    <a:ext uri="{9D8B030D-6E8A-4147-A177-3AD203B41FA5}">
                      <a16:colId xmlns:a16="http://schemas.microsoft.com/office/drawing/2014/main" val="897479183"/>
                    </a:ext>
                  </a:extLst>
                </a:gridCol>
                <a:gridCol w="4431342">
                  <a:extLst>
                    <a:ext uri="{9D8B030D-6E8A-4147-A177-3AD203B41FA5}">
                      <a16:colId xmlns:a16="http://schemas.microsoft.com/office/drawing/2014/main" val="1093138476"/>
                    </a:ext>
                  </a:extLst>
                </a:gridCol>
                <a:gridCol w="963335">
                  <a:extLst>
                    <a:ext uri="{9D8B030D-6E8A-4147-A177-3AD203B41FA5}">
                      <a16:colId xmlns:a16="http://schemas.microsoft.com/office/drawing/2014/main" val="3512914975"/>
                    </a:ext>
                  </a:extLst>
                </a:gridCol>
              </a:tblGrid>
              <a:tr h="100454">
                <a:tc>
                  <a:txBody>
                    <a:bodyPr/>
                    <a:lstStyle/>
                    <a:p>
                      <a:pPr marL="0" marR="0" algn="ctr">
                        <a:buNone/>
                      </a:pPr>
                      <a:r>
                        <a:rPr lang="en-US" sz="1400" b="1" kern="1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Category</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Top Needs / Issues</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Consensus </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255678502"/>
                  </a:ext>
                </a:extLst>
              </a:tr>
              <a:tr h="401815">
                <a:tc>
                  <a:txBody>
                    <a:bodyPr/>
                    <a:lstStyle/>
                    <a:p>
                      <a:pPr marL="0" marR="0" algn="ctr">
                        <a:buNone/>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Needs by Price Point</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For-Sale Housing (Less than $150,000)</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168275" marR="0" lvl="0" indent="-168275">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Rental Housing (Less than $500/month)</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168275" marR="0" lvl="0" indent="-168275">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Senior Care (Income/Assets &lt;$25,000) </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168275" marR="0" lvl="0" indent="-168275">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Rental Housing ($500-$999/month)</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87.7*</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86.5*</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84.0*</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83.0*</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56951188"/>
                  </a:ext>
                </a:extLst>
              </a:tr>
              <a:tr h="301361">
                <a:tc>
                  <a:txBody>
                    <a:bodyPr/>
                    <a:lstStyle/>
                    <a:p>
                      <a:pPr marL="0" marR="0" algn="ctr">
                        <a:buNone/>
                      </a:pPr>
                      <a:r>
                        <a:rPr lang="en-US" sz="1400" kern="1400" dirty="0">
                          <a:effectLst/>
                          <a:latin typeface="Calibri" panose="020F0502020204030204" pitchFamily="34" charset="0"/>
                          <a:ea typeface="Times New Roman" panose="02020603050405020304" pitchFamily="18" charset="0"/>
                          <a:cs typeface="Calibri" panose="020F0502020204030204" pitchFamily="34" charset="0"/>
                        </a:rPr>
                        <a:t>Common Housing Issues</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Rent Affordability </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Limited Availability</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Home </a:t>
                      </a:r>
                      <a:r>
                        <a:rPr lang="en-US" sz="1400" kern="1400" dirty="0">
                          <a:effectLst/>
                          <a:latin typeface="Calibri" panose="020F0502020204030204" pitchFamily="34" charset="0"/>
                          <a:ea typeface="Times New Roman" panose="02020603050405020304" pitchFamily="18" charset="0"/>
                          <a:cs typeface="Calibri" panose="020F0502020204030204" pitchFamily="34" charset="0"/>
                        </a:rPr>
                        <a:t>Purchase Affordability</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85.6%</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80.5%</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62.7%</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854712"/>
                  </a:ext>
                </a:extLst>
              </a:tr>
              <a:tr h="401815">
                <a:tc>
                  <a:txBody>
                    <a:bodyPr/>
                    <a:lstStyle/>
                    <a:p>
                      <a:pPr marL="0" marR="0" algn="ctr">
                        <a:buNone/>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Priority by Construction Type</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Repair/Renovation/Revitalization of Existing Housing </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Construction </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Clear Blighted/Unused Structures for New Development</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87.5*</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76.1*</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51291737"/>
                  </a:ext>
                </a:extLst>
              </a:tr>
              <a:tr h="502268">
                <a:tc>
                  <a:txBody>
                    <a:bodyPr/>
                    <a:lstStyle/>
                    <a:p>
                      <a:pPr marL="0" marR="0" algn="ctr">
                        <a:buNone/>
                      </a:pPr>
                      <a:r>
                        <a:rPr lang="en-US" sz="1400" kern="1400" dirty="0">
                          <a:effectLst/>
                          <a:latin typeface="Calibri" panose="020F0502020204030204" pitchFamily="34" charset="0"/>
                          <a:ea typeface="Times New Roman" panose="02020603050405020304" pitchFamily="18" charset="0"/>
                          <a:cs typeface="Calibri" panose="020F0502020204030204" pitchFamily="34" charset="0"/>
                        </a:rPr>
                        <a:t>Common Residential Barriers</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Cost of Labor/Materials</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Cost of Infrastructure</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Development Costs</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Cost of Land</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Financing</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81.4%</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58.5%</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53.4%</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50.9%</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effectLst/>
                          <a:latin typeface="Calibri" panose="020F0502020204030204" pitchFamily="34" charset="0"/>
                          <a:ea typeface="Times New Roman" panose="02020603050405020304" pitchFamily="18" charset="0"/>
                          <a:cs typeface="Calibri" panose="020F0502020204030204" pitchFamily="34" charset="0"/>
                        </a:rPr>
                        <a:t>50.9%</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6688563"/>
                  </a:ext>
                </a:extLst>
              </a:tr>
              <a:tr h="301361">
                <a:tc>
                  <a:txBody>
                    <a:bodyPr/>
                    <a:lstStyle/>
                    <a:p>
                      <a:pPr marL="0" marR="0" algn="ctr">
                        <a:buNone/>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Best Options to Reduce Barriers</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Gap/Bridge Financing</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 Assistance with Infrastructure</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Collaboration between Public and Private Sectors</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48.7%</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43.6%</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18621407"/>
                  </a:ext>
                </a:extLst>
              </a:tr>
              <a:tr h="401815">
                <a:tc>
                  <a:txBody>
                    <a:bodyPr/>
                    <a:lstStyle/>
                    <a:p>
                      <a:pPr marL="0" marR="0" algn="ctr">
                        <a:buNone/>
                      </a:pPr>
                      <a:r>
                        <a:rPr lang="en-US" sz="1400" kern="1400" dirty="0">
                          <a:effectLst/>
                          <a:latin typeface="Calibri" panose="020F0502020204030204" pitchFamily="34" charset="0"/>
                          <a:ea typeface="Times New Roman" panose="02020603050405020304" pitchFamily="18" charset="0"/>
                          <a:cs typeface="Calibri" panose="020F0502020204030204" pitchFamily="34" charset="0"/>
                        </a:rPr>
                        <a:t>Housing Impact on Local Residents</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Limits the Ability of Families to Grow/Thrive</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Causes People to Live in Substandard Housing</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Prevents Seniors from Housing That Fits Their Needs</a:t>
                      </a:r>
                    </a:p>
                    <a:p>
                      <a:pPr marL="168275" marR="0" lvl="0" indent="-168275" algn="l" defTabSz="457200" rtl="0" eaLnBrk="1" latinLnBrk="0" hangingPunct="1">
                        <a:buFont typeface="Symbol" panose="05050102010706020507" pitchFamily="18" charset="2"/>
                        <a:buChar char=""/>
                      </a:pPr>
                      <a:r>
                        <a:rPr lang="en-US" sz="1400" kern="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Causes </a:t>
                      </a:r>
                      <a:r>
                        <a:rPr lang="en-US" sz="1400" kern="1400" dirty="0">
                          <a:effectLst/>
                          <a:latin typeface="Calibri" panose="020F0502020204030204" pitchFamily="34" charset="0"/>
                          <a:ea typeface="Times New Roman" panose="02020603050405020304" pitchFamily="18" charset="0"/>
                          <a:cs typeface="Calibri" panose="020F0502020204030204" pitchFamily="34" charset="0"/>
                        </a:rPr>
                        <a:t>People to Live in Housing They Cannot Afford</a:t>
                      </a: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b="1" kern="1400">
                          <a:effectLst/>
                          <a:latin typeface="Calibri" panose="020F0502020204030204" pitchFamily="34" charset="0"/>
                          <a:ea typeface="Times New Roman" panose="02020603050405020304" pitchFamily="18" charset="0"/>
                          <a:cs typeface="Calibri" panose="020F0502020204030204" pitchFamily="34" charset="0"/>
                        </a:rPr>
                        <a:t>87.6*</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effectLst/>
                          <a:latin typeface="Calibri" panose="020F0502020204030204" pitchFamily="34" charset="0"/>
                          <a:ea typeface="Times New Roman" panose="02020603050405020304" pitchFamily="18" charset="0"/>
                          <a:cs typeface="Calibri" panose="020F0502020204030204" pitchFamily="34" charset="0"/>
                        </a:rPr>
                        <a:t>85.5*</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effectLst/>
                          <a:latin typeface="Calibri" panose="020F0502020204030204" pitchFamily="34" charset="0"/>
                          <a:ea typeface="Times New Roman" panose="02020603050405020304" pitchFamily="18" charset="0"/>
                          <a:cs typeface="Calibri" panose="020F0502020204030204" pitchFamily="34" charset="0"/>
                        </a:rPr>
                        <a:t>82.3*</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a:effectLst/>
                          <a:latin typeface="Calibri" panose="020F0502020204030204" pitchFamily="34" charset="0"/>
                          <a:ea typeface="Times New Roman" panose="02020603050405020304" pitchFamily="18" charset="0"/>
                          <a:cs typeface="Calibri" panose="020F0502020204030204" pitchFamily="34" charset="0"/>
                        </a:rPr>
                        <a:t>81.2*</a:t>
                      </a:r>
                      <a:endParaRPr lang="en-US" sz="1400" kern="140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5611029"/>
                  </a:ext>
                </a:extLst>
              </a:tr>
              <a:tr h="401815">
                <a:tc>
                  <a:txBody>
                    <a:bodyPr/>
                    <a:lstStyle/>
                    <a:p>
                      <a:pPr marL="0" marR="0" algn="ctr">
                        <a:buNone/>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Renter Assistance Priorities</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Renter Security Deposit Assistance</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Resource Center </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Properties that Meet Code/Life Safety Compliance</a:t>
                      </a:r>
                    </a:p>
                    <a:p>
                      <a:pPr marL="168275" marR="0" lvl="0" indent="-168275" algn="l" defTabSz="457200" rtl="0" eaLnBrk="1" latinLnBrk="0" hangingPunct="1">
                        <a:buFont typeface="Symbol" panose="05050102010706020507" pitchFamily="18" charset="2"/>
                        <a:buChar char=""/>
                      </a:pPr>
                      <a:r>
                        <a:rPr lang="en-US" sz="14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Credit Repair Assistance</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4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55.3%</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49.1%</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46.5%</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4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44.7%</a:t>
                      </a:r>
                      <a:endParaRPr lang="en-US" sz="14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45204" marR="45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8681182"/>
                  </a:ext>
                </a:extLst>
              </a:tr>
            </a:tbl>
          </a:graphicData>
        </a:graphic>
      </p:graphicFrame>
    </p:spTree>
    <p:extLst>
      <p:ext uri="{BB962C8B-B14F-4D97-AF65-F5344CB8AC3E}">
        <p14:creationId xmlns:p14="http://schemas.microsoft.com/office/powerpoint/2010/main" val="374890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FA31-C469-A04A-069D-0FE3578FBD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5D270B-70D1-D657-0C98-9D0ADDA701A1}"/>
              </a:ext>
            </a:extLst>
          </p:cNvPr>
          <p:cNvSpPr txBox="1"/>
          <p:nvPr/>
        </p:nvSpPr>
        <p:spPr>
          <a:xfrm>
            <a:off x="419100" y="72425"/>
            <a:ext cx="7607970" cy="400110"/>
          </a:xfrm>
          <a:prstGeom prst="rect">
            <a:avLst/>
          </a:prstGeom>
          <a:noFill/>
        </p:spPr>
        <p:txBody>
          <a:bodyPr wrap="square" rtlCol="0">
            <a:spAutoFit/>
          </a:bodyPr>
          <a:lstStyle/>
          <a:p>
            <a:r>
              <a:rPr lang="en-US" sz="2000" b="1" dirty="0"/>
              <a:t>Community Input – Employer Survey</a:t>
            </a:r>
          </a:p>
        </p:txBody>
      </p:sp>
      <p:pic>
        <p:nvPicPr>
          <p:cNvPr id="2050" name="Picture 2" descr="Opinion poll, survey and questionnaire concept. Filling multiple choice question form with paper and pen. Agree or disagree check box. Opinion poll, survey and questionnaire concept. Filling multiple choice question form with paper and pen. Agree or disagree check box. Politics or human resources research, feedback or experience. employee survey stock pictures, royalty-free photos &amp; images">
            <a:extLst>
              <a:ext uri="{FF2B5EF4-FFF2-40B4-BE49-F238E27FC236}">
                <a16:creationId xmlns:a16="http://schemas.microsoft.com/office/drawing/2014/main" id="{B3C18F01-6752-2944-5E89-ED9756280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024658"/>
            <a:ext cx="3332749" cy="260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EBB840-5BFC-870E-F1EA-F88C7C412F50}"/>
              </a:ext>
            </a:extLst>
          </p:cNvPr>
          <p:cNvSpPr txBox="1"/>
          <p:nvPr/>
        </p:nvSpPr>
        <p:spPr>
          <a:xfrm>
            <a:off x="419100" y="701139"/>
            <a:ext cx="3575384" cy="3354765"/>
          </a:xfrm>
          <a:prstGeom prst="rect">
            <a:avLst/>
          </a:prstGeom>
          <a:noFill/>
        </p:spPr>
        <p:txBody>
          <a:bodyPr wrap="square" rtlCol="0">
            <a:spAutoFit/>
          </a:bodyPr>
          <a:lstStyle/>
          <a:p>
            <a:r>
              <a:rPr lang="en-US" sz="2000" b="1" dirty="0">
                <a:solidFill>
                  <a:schemeClr val="accent1"/>
                </a:solidFill>
              </a:rPr>
              <a:t>47 Respondents Participated</a:t>
            </a:r>
          </a:p>
          <a:p>
            <a:endParaRPr lang="en-US" sz="1200" dirty="0"/>
          </a:p>
          <a:p>
            <a:pPr marL="285750" indent="-285750">
              <a:buFont typeface="Arial" panose="020B0604020202020204" pitchFamily="34" charset="0"/>
              <a:buChar char="•"/>
            </a:pPr>
            <a:r>
              <a:rPr lang="en-US" sz="2000" dirty="0">
                <a:solidFill>
                  <a:schemeClr val="accent1"/>
                </a:solidFill>
              </a:rPr>
              <a:t>Manufacturing/Industrial</a:t>
            </a:r>
          </a:p>
          <a:p>
            <a:pPr marL="285750" indent="-285750">
              <a:buFont typeface="Arial" panose="020B0604020202020204" pitchFamily="34" charset="0"/>
              <a:buChar char="•"/>
            </a:pPr>
            <a:r>
              <a:rPr lang="en-US" sz="2000" dirty="0">
                <a:solidFill>
                  <a:schemeClr val="accent1"/>
                </a:solidFill>
              </a:rPr>
              <a:t>Public/Government</a:t>
            </a:r>
          </a:p>
          <a:p>
            <a:pPr marL="285750" indent="-285750">
              <a:buFont typeface="Arial" panose="020B0604020202020204" pitchFamily="34" charset="0"/>
              <a:buChar char="•"/>
            </a:pPr>
            <a:r>
              <a:rPr lang="en-US" sz="2000" dirty="0">
                <a:solidFill>
                  <a:schemeClr val="accent1"/>
                </a:solidFill>
              </a:rPr>
              <a:t>Education</a:t>
            </a:r>
          </a:p>
          <a:p>
            <a:pPr marL="285750" indent="-285750">
              <a:buFont typeface="Arial" panose="020B0604020202020204" pitchFamily="34" charset="0"/>
              <a:buChar char="•"/>
            </a:pPr>
            <a:r>
              <a:rPr lang="en-US" sz="2000" dirty="0">
                <a:solidFill>
                  <a:schemeClr val="accent1"/>
                </a:solidFill>
              </a:rPr>
              <a:t>Hospitality/Lodging</a:t>
            </a:r>
          </a:p>
          <a:p>
            <a:pPr marL="285750" indent="-285750">
              <a:buFont typeface="Arial" panose="020B0604020202020204" pitchFamily="34" charset="0"/>
              <a:buChar char="•"/>
            </a:pPr>
            <a:r>
              <a:rPr lang="en-US" sz="2000" dirty="0">
                <a:solidFill>
                  <a:schemeClr val="accent1"/>
                </a:solidFill>
              </a:rPr>
              <a:t>Recreation</a:t>
            </a:r>
          </a:p>
          <a:p>
            <a:pPr marL="285750" indent="-285750">
              <a:buFont typeface="Arial" panose="020B0604020202020204" pitchFamily="34" charset="0"/>
              <a:buChar char="•"/>
            </a:pPr>
            <a:r>
              <a:rPr lang="en-US" sz="2000" dirty="0">
                <a:solidFill>
                  <a:schemeClr val="accent1"/>
                </a:solidFill>
              </a:rPr>
              <a:t>Professional</a:t>
            </a:r>
          </a:p>
          <a:p>
            <a:pPr marL="285750" indent="-285750">
              <a:buFont typeface="Arial" panose="020B0604020202020204" pitchFamily="34" charset="0"/>
              <a:buChar char="•"/>
            </a:pPr>
            <a:r>
              <a:rPr lang="en-US" sz="2000" dirty="0">
                <a:solidFill>
                  <a:schemeClr val="accent1"/>
                </a:solidFill>
              </a:rPr>
              <a:t>Utilities</a:t>
            </a:r>
          </a:p>
          <a:p>
            <a:pPr marL="285750" indent="-285750">
              <a:buFont typeface="Arial" panose="020B0604020202020204" pitchFamily="34" charset="0"/>
              <a:buChar char="•"/>
            </a:pPr>
            <a:r>
              <a:rPr lang="en-US" sz="2000" dirty="0">
                <a:solidFill>
                  <a:schemeClr val="accent1"/>
                </a:solidFill>
              </a:rPr>
              <a:t>Healthcare</a:t>
            </a:r>
          </a:p>
          <a:p>
            <a:pPr marL="285750" indent="-285750">
              <a:buFont typeface="Arial" panose="020B0604020202020204" pitchFamily="34" charset="0"/>
              <a:buChar char="•"/>
            </a:pPr>
            <a:r>
              <a:rPr lang="en-US" sz="2000" dirty="0">
                <a:solidFill>
                  <a:schemeClr val="accent1"/>
                </a:solidFill>
              </a:rPr>
              <a:t>Other</a:t>
            </a:r>
          </a:p>
        </p:txBody>
      </p:sp>
      <p:cxnSp>
        <p:nvCxnSpPr>
          <p:cNvPr id="6" name="Straight Connector 5">
            <a:extLst>
              <a:ext uri="{FF2B5EF4-FFF2-40B4-BE49-F238E27FC236}">
                <a16:creationId xmlns:a16="http://schemas.microsoft.com/office/drawing/2014/main" id="{4F57F568-5ADD-5473-ACED-37149C1061FC}"/>
              </a:ext>
            </a:extLst>
          </p:cNvPr>
          <p:cNvCxnSpPr>
            <a:cxnSpLocks/>
          </p:cNvCxnSpPr>
          <p:nvPr/>
        </p:nvCxnSpPr>
        <p:spPr>
          <a:xfrm>
            <a:off x="469230" y="1172627"/>
            <a:ext cx="3445044" cy="0"/>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079F9478-CB5B-25BB-4432-162CE42A5FA7}"/>
              </a:ext>
            </a:extLst>
          </p:cNvPr>
          <p:cNvGraphicFramePr>
            <a:graphicFrameLocks noGrp="1"/>
          </p:cNvGraphicFramePr>
          <p:nvPr>
            <p:extLst>
              <p:ext uri="{D42A27DB-BD31-4B8C-83A1-F6EECF244321}">
                <p14:modId xmlns:p14="http://schemas.microsoft.com/office/powerpoint/2010/main" val="3745065113"/>
              </p:ext>
            </p:extLst>
          </p:nvPr>
        </p:nvGraphicFramePr>
        <p:xfrm>
          <a:off x="4044614" y="1172627"/>
          <a:ext cx="7607969" cy="2743200"/>
        </p:xfrm>
        <a:graphic>
          <a:graphicData uri="http://schemas.openxmlformats.org/drawingml/2006/table">
            <a:tbl>
              <a:tblPr firstRow="1" firstCol="1" bandRow="1"/>
              <a:tblGrid>
                <a:gridCol w="3036163">
                  <a:extLst>
                    <a:ext uri="{9D8B030D-6E8A-4147-A177-3AD203B41FA5}">
                      <a16:colId xmlns:a16="http://schemas.microsoft.com/office/drawing/2014/main" val="2826050135"/>
                    </a:ext>
                  </a:extLst>
                </a:gridCol>
                <a:gridCol w="3359828">
                  <a:extLst>
                    <a:ext uri="{9D8B030D-6E8A-4147-A177-3AD203B41FA5}">
                      <a16:colId xmlns:a16="http://schemas.microsoft.com/office/drawing/2014/main" val="2823421450"/>
                    </a:ext>
                  </a:extLst>
                </a:gridCol>
                <a:gridCol w="1211978">
                  <a:extLst>
                    <a:ext uri="{9D8B030D-6E8A-4147-A177-3AD203B41FA5}">
                      <a16:colId xmlns:a16="http://schemas.microsoft.com/office/drawing/2014/main" val="759583020"/>
                    </a:ext>
                  </a:extLst>
                </a:gridCol>
              </a:tblGrid>
              <a:tr h="119380">
                <a:tc>
                  <a:txBody>
                    <a:bodyPr/>
                    <a:lstStyle/>
                    <a:p>
                      <a:pPr marL="0" marR="0" algn="ctr">
                        <a:buNone/>
                      </a:pPr>
                      <a:r>
                        <a:rPr lang="en-US" sz="1800" b="1" kern="14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Category</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8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Top Needs / Issues</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8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Consensus </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4257233193"/>
                  </a:ext>
                </a:extLst>
              </a:tr>
              <a:tr h="290830">
                <a:tc>
                  <a:txBody>
                    <a:bodyPr/>
                    <a:lstStyle/>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Issues/Challenges</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Experienced by Employees</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Lack of Available Housing</a:t>
                      </a:r>
                    </a:p>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Unaffordable Rental Housing</a:t>
                      </a:r>
                    </a:p>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Unaffordable For-Sale Housing</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67.4%</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50.0%</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32794481"/>
                  </a:ext>
                </a:extLst>
              </a:tr>
              <a:tr h="62230">
                <a:tc>
                  <a:txBody>
                    <a:bodyPr/>
                    <a:lstStyle/>
                    <a:p>
                      <a:pPr marL="0" marR="0" algn="ctr">
                        <a:buNone/>
                      </a:pPr>
                      <a:r>
                        <a:rPr lang="en-US" sz="1800" kern="1400">
                          <a:effectLst/>
                          <a:latin typeface="Calibri" panose="020F0502020204030204" pitchFamily="34" charset="0"/>
                          <a:ea typeface="Times New Roman" panose="02020603050405020304" pitchFamily="18" charset="0"/>
                          <a:cs typeface="Calibri" panose="020F0502020204030204" pitchFamily="34" charset="0"/>
                        </a:rPr>
                        <a:t>Impacts for Employers Resulting </a:t>
                      </a:r>
                    </a:p>
                    <a:p>
                      <a:pPr marL="0" marR="0" algn="ctr">
                        <a:buNone/>
                      </a:pPr>
                      <a:r>
                        <a:rPr lang="en-US" sz="1800" kern="1400">
                          <a:effectLst/>
                          <a:latin typeface="Calibri" panose="020F0502020204030204" pitchFamily="34" charset="0"/>
                          <a:ea typeface="Times New Roman" panose="02020603050405020304" pitchFamily="18" charset="0"/>
                          <a:cs typeface="Calibri" panose="020F0502020204030204" pitchFamily="34" charset="0"/>
                        </a:rPr>
                        <a:t>from Housing Issues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68275" marR="0" lvl="0" indent="-168275">
                        <a:buFont typeface="Symbol" panose="05050102010706020507" pitchFamily="18" charset="2"/>
                        <a:buChar char=""/>
                      </a:pPr>
                      <a:r>
                        <a:rPr lang="en-US" sz="1800" kern="1400" dirty="0">
                          <a:effectLst/>
                          <a:latin typeface="Calibri" panose="020F0502020204030204" pitchFamily="34" charset="0"/>
                          <a:ea typeface="Times New Roman" panose="02020603050405020304" pitchFamily="18" charset="0"/>
                          <a:cs typeface="Calibri" panose="020F0502020204030204" pitchFamily="34" charset="0"/>
                        </a:rPr>
                        <a:t>Difficulty Attracting Employees</a:t>
                      </a:r>
                    </a:p>
                    <a:p>
                      <a:pPr marL="168275" marR="0" lvl="0" indent="-168275">
                        <a:buFont typeface="Symbol" panose="05050102010706020507" pitchFamily="18" charset="2"/>
                        <a:buChar char=""/>
                      </a:pPr>
                      <a:r>
                        <a:rPr lang="en-US" sz="1800" kern="1400" dirty="0">
                          <a:effectLst/>
                          <a:latin typeface="Calibri" panose="020F0502020204030204" pitchFamily="34" charset="0"/>
                          <a:ea typeface="Times New Roman" panose="02020603050405020304" pitchFamily="18" charset="0"/>
                          <a:cs typeface="Calibri" panose="020F0502020204030204" pitchFamily="34" charset="0"/>
                        </a:rPr>
                        <a:t>Difficulty Retaining Employees</a:t>
                      </a:r>
                    </a:p>
                    <a:p>
                      <a:pPr marL="168275" marR="0" lvl="0" indent="-168275">
                        <a:buFont typeface="Symbol" panose="05050102010706020507" pitchFamily="18" charset="2"/>
                        <a:buChar char=""/>
                      </a:pPr>
                      <a:r>
                        <a:rPr lang="en-US" sz="1800" kern="1400" dirty="0">
                          <a:effectLst/>
                          <a:latin typeface="Calibri" panose="020F0502020204030204" pitchFamily="34" charset="0"/>
                          <a:ea typeface="Times New Roman" panose="02020603050405020304" pitchFamily="18" charset="0"/>
                          <a:cs typeface="Calibri" panose="020F0502020204030204" pitchFamily="34" charset="0"/>
                        </a:rPr>
                        <a:t>Unknown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58.7%</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39.1%</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30.4%</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9655283"/>
                  </a:ext>
                </a:extLst>
              </a:tr>
              <a:tr h="80010">
                <a:tc>
                  <a:txBody>
                    <a:bodyPr/>
                    <a:lstStyle/>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Likelihood of Increasing Number of Employees if Adequate Housing Available </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Much More Likely</a:t>
                      </a:r>
                    </a:p>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Somewhat Likely</a:t>
                      </a:r>
                    </a:p>
                    <a:p>
                      <a:pPr marL="168275" marR="0" lvl="0" indent="-168275" algn="l" defTabSz="457200" rtl="0" eaLnBrk="1" latinLnBrk="0" hangingPunct="1">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Likely/No Impact</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25451540"/>
                  </a:ext>
                </a:extLst>
              </a:tr>
            </a:tbl>
          </a:graphicData>
        </a:graphic>
      </p:graphicFrame>
    </p:spTree>
    <p:extLst>
      <p:ext uri="{BB962C8B-B14F-4D97-AF65-F5344CB8AC3E}">
        <p14:creationId xmlns:p14="http://schemas.microsoft.com/office/powerpoint/2010/main" val="385124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9F41-18A5-56BF-E2BB-BA12E31526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BFAB87-4CC9-70AA-6EAD-B767FBB0539C}"/>
              </a:ext>
            </a:extLst>
          </p:cNvPr>
          <p:cNvSpPr txBox="1"/>
          <p:nvPr/>
        </p:nvSpPr>
        <p:spPr>
          <a:xfrm>
            <a:off x="419099" y="65285"/>
            <a:ext cx="7607970" cy="400110"/>
          </a:xfrm>
          <a:prstGeom prst="rect">
            <a:avLst/>
          </a:prstGeom>
          <a:noFill/>
        </p:spPr>
        <p:txBody>
          <a:bodyPr wrap="square" rtlCol="0">
            <a:spAutoFit/>
          </a:bodyPr>
          <a:lstStyle/>
          <a:p>
            <a:r>
              <a:rPr lang="en-US" sz="2000" b="1" dirty="0"/>
              <a:t>Community Input – Resident Survey</a:t>
            </a:r>
          </a:p>
        </p:txBody>
      </p:sp>
      <p:sp>
        <p:nvSpPr>
          <p:cNvPr id="2" name="TextBox 1">
            <a:extLst>
              <a:ext uri="{FF2B5EF4-FFF2-40B4-BE49-F238E27FC236}">
                <a16:creationId xmlns:a16="http://schemas.microsoft.com/office/drawing/2014/main" id="{7595D58A-95EC-625B-1E14-AE1D052530E9}"/>
              </a:ext>
            </a:extLst>
          </p:cNvPr>
          <p:cNvSpPr txBox="1"/>
          <p:nvPr/>
        </p:nvSpPr>
        <p:spPr>
          <a:xfrm>
            <a:off x="419098" y="6484938"/>
            <a:ext cx="3716021" cy="369332"/>
          </a:xfrm>
          <a:prstGeom prst="rect">
            <a:avLst/>
          </a:prstGeom>
          <a:noFill/>
        </p:spPr>
        <p:txBody>
          <a:bodyPr wrap="square" rtlCol="0">
            <a:spAutoFit/>
          </a:bodyPr>
          <a:lstStyle/>
          <a:p>
            <a:r>
              <a:rPr lang="en-US" b="1" dirty="0"/>
              <a:t>*Weighted Score on Priorities</a:t>
            </a:r>
          </a:p>
        </p:txBody>
      </p:sp>
      <p:sp>
        <p:nvSpPr>
          <p:cNvPr id="3" name="TextBox 2">
            <a:extLst>
              <a:ext uri="{FF2B5EF4-FFF2-40B4-BE49-F238E27FC236}">
                <a16:creationId xmlns:a16="http://schemas.microsoft.com/office/drawing/2014/main" id="{1DC0122A-548E-9857-51FE-341B9985737C}"/>
              </a:ext>
            </a:extLst>
          </p:cNvPr>
          <p:cNvSpPr txBox="1"/>
          <p:nvPr/>
        </p:nvSpPr>
        <p:spPr>
          <a:xfrm>
            <a:off x="5356859" y="65285"/>
            <a:ext cx="3766821" cy="400110"/>
          </a:xfrm>
          <a:prstGeom prst="rect">
            <a:avLst/>
          </a:prstGeom>
          <a:noFill/>
        </p:spPr>
        <p:txBody>
          <a:bodyPr wrap="square" rtlCol="0">
            <a:spAutoFit/>
          </a:bodyPr>
          <a:lstStyle/>
          <a:p>
            <a:r>
              <a:rPr lang="en-US" sz="2000" b="1" dirty="0">
                <a:solidFill>
                  <a:schemeClr val="accent1"/>
                </a:solidFill>
              </a:rPr>
              <a:t>407 Respondents Participated</a:t>
            </a:r>
            <a:endParaRPr lang="en-US" sz="1200" dirty="0"/>
          </a:p>
        </p:txBody>
      </p:sp>
      <p:graphicFrame>
        <p:nvGraphicFramePr>
          <p:cNvPr id="7" name="Table 6">
            <a:extLst>
              <a:ext uri="{FF2B5EF4-FFF2-40B4-BE49-F238E27FC236}">
                <a16:creationId xmlns:a16="http://schemas.microsoft.com/office/drawing/2014/main" id="{7CE14EE6-2C46-00CD-4330-FB0E4CD42491}"/>
              </a:ext>
            </a:extLst>
          </p:cNvPr>
          <p:cNvGraphicFramePr>
            <a:graphicFrameLocks noGrp="1"/>
          </p:cNvGraphicFramePr>
          <p:nvPr>
            <p:extLst>
              <p:ext uri="{D42A27DB-BD31-4B8C-83A1-F6EECF244321}">
                <p14:modId xmlns:p14="http://schemas.microsoft.com/office/powerpoint/2010/main" val="1754061613"/>
              </p:ext>
            </p:extLst>
          </p:nvPr>
        </p:nvGraphicFramePr>
        <p:xfrm>
          <a:off x="378609" y="457647"/>
          <a:ext cx="11434781" cy="6035040"/>
        </p:xfrm>
        <a:graphic>
          <a:graphicData uri="http://schemas.openxmlformats.org/drawingml/2006/table">
            <a:tbl>
              <a:tblPr firstRow="1" firstCol="1" bandRow="1"/>
              <a:tblGrid>
                <a:gridCol w="2364243">
                  <a:extLst>
                    <a:ext uri="{9D8B030D-6E8A-4147-A177-3AD203B41FA5}">
                      <a16:colId xmlns:a16="http://schemas.microsoft.com/office/drawing/2014/main" val="3555421540"/>
                    </a:ext>
                  </a:extLst>
                </a:gridCol>
                <a:gridCol w="7506039">
                  <a:extLst>
                    <a:ext uri="{9D8B030D-6E8A-4147-A177-3AD203B41FA5}">
                      <a16:colId xmlns:a16="http://schemas.microsoft.com/office/drawing/2014/main" val="2117310800"/>
                    </a:ext>
                  </a:extLst>
                </a:gridCol>
                <a:gridCol w="1564499">
                  <a:extLst>
                    <a:ext uri="{9D8B030D-6E8A-4147-A177-3AD203B41FA5}">
                      <a16:colId xmlns:a16="http://schemas.microsoft.com/office/drawing/2014/main" val="895147644"/>
                    </a:ext>
                  </a:extLst>
                </a:gridCol>
              </a:tblGrid>
              <a:tr h="119380">
                <a:tc>
                  <a:txBody>
                    <a:bodyPr/>
                    <a:lstStyle/>
                    <a:p>
                      <a:pPr marL="0" marR="0" algn="ctr">
                        <a:buNone/>
                      </a:pPr>
                      <a:r>
                        <a:rPr lang="en-US" sz="18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Category</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8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Top Needs / Issues</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800" b="1" kern="14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Consensus </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3972896154"/>
                  </a:ext>
                </a:extLst>
              </a:tr>
              <a:tr h="155575">
                <a:tc>
                  <a:txBody>
                    <a:bodyPr/>
                    <a:lstStyle/>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Issues</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Experienced</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Burdened (Paying 30% or More of Income Toward Housing Cost)</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Outdated Housing</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Did Not Have Sufficient Deposit or Down Payment</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16.8%</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14932917"/>
                  </a:ext>
                </a:extLst>
              </a:tr>
              <a:tr h="44450">
                <a:tc>
                  <a:txBody>
                    <a:bodyPr/>
                    <a:lstStyle/>
                    <a:p>
                      <a:pPr marL="0" marR="0" algn="ctr">
                        <a:buNone/>
                      </a:pPr>
                      <a:r>
                        <a:rPr lang="en-US" sz="1800" kern="1400">
                          <a:effectLst/>
                          <a:latin typeface="Calibri" panose="020F0502020204030204" pitchFamily="34" charset="0"/>
                          <a:ea typeface="Times New Roman" panose="02020603050405020304" pitchFamily="18" charset="0"/>
                          <a:cs typeface="Calibri" panose="020F0502020204030204" pitchFamily="34" charset="0"/>
                        </a:rPr>
                        <a:t>Issues Adversely Impacting Housing Market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High Prices/Rents</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Not Enough Housing/Rental Options (Few Vacancies)</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Excessive/Rising Utility Costs </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Mismatch Between Local Jobs/Wages and Housing Costs</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Property/Income Taxes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51.3%</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38.8%</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30.3%</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28.4%</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20.0%</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7064303"/>
                  </a:ext>
                </a:extLst>
              </a:tr>
              <a:tr h="156210">
                <a:tc>
                  <a:txBody>
                    <a:bodyPr/>
                    <a:lstStyle/>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Types Needed</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For-Sale Housing (Less than $200,000)</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Rental Housing (Less than $1,250/month)</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For-Sale Housing ($200,000 to $299,999)</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90.5*</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88.5*</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38.6*</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18902737"/>
                  </a:ext>
                </a:extLst>
              </a:tr>
              <a:tr h="80010">
                <a:tc>
                  <a:txBody>
                    <a:bodyPr/>
                    <a:lstStyle/>
                    <a:p>
                      <a:pPr marL="0" marR="0" algn="ctr">
                        <a:buNone/>
                      </a:pPr>
                      <a:r>
                        <a:rPr lang="en-US" sz="1800" kern="1400">
                          <a:effectLst/>
                          <a:latin typeface="Calibri" panose="020F0502020204030204" pitchFamily="34" charset="0"/>
                          <a:ea typeface="Times New Roman" panose="02020603050405020304" pitchFamily="18" charset="0"/>
                          <a:cs typeface="Calibri" panose="020F0502020204030204" pitchFamily="34" charset="0"/>
                        </a:rPr>
                        <a:t>Housing Styles Needed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Ranch Homes/Single Floor Plan Units</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Modern Move-In Ready Single-Family Homes</a:t>
                      </a:r>
                    </a:p>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Apartments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83.2*</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83.0*</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67.3*</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853773"/>
                  </a:ext>
                </a:extLst>
              </a:tr>
              <a:tr h="44450">
                <a:tc>
                  <a:txBody>
                    <a:bodyPr/>
                    <a:lstStyle/>
                    <a:p>
                      <a:pPr marL="0" marR="0" algn="ctr">
                        <a:buNone/>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Housing Need by Household Group</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Millennials (Ages 25 to 44)</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Young Persons (Under Age 25)</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68.2%</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9802032"/>
                  </a:ext>
                </a:extLst>
              </a:tr>
              <a:tr h="44450">
                <a:tc>
                  <a:txBody>
                    <a:bodyPr/>
                    <a:lstStyle/>
                    <a:p>
                      <a:pPr marL="0" marR="0" algn="ctr">
                        <a:buNone/>
                      </a:pPr>
                      <a:r>
                        <a:rPr lang="en-US" sz="1800" kern="1400" dirty="0">
                          <a:effectLst/>
                          <a:latin typeface="Calibri" panose="020F0502020204030204" pitchFamily="34" charset="0"/>
                          <a:ea typeface="Times New Roman" panose="02020603050405020304" pitchFamily="18" charset="0"/>
                          <a:cs typeface="Calibri" panose="020F0502020204030204" pitchFamily="34" charset="0"/>
                        </a:rPr>
                        <a:t>Interest in Relocating</a:t>
                      </a:r>
                    </a:p>
                    <a:p>
                      <a:pPr marL="0" marR="0" algn="ctr">
                        <a:buNone/>
                      </a:pPr>
                      <a:r>
                        <a:rPr lang="en-US" sz="1800" kern="1400" dirty="0">
                          <a:effectLst/>
                          <a:latin typeface="Calibri" panose="020F0502020204030204" pitchFamily="34" charset="0"/>
                          <a:ea typeface="Times New Roman" panose="02020603050405020304" pitchFamily="18" charset="0"/>
                          <a:cs typeface="Calibri" panose="020F0502020204030204" pitchFamily="34" charset="0"/>
                        </a:rPr>
                        <a:t>(Non-Residents)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buFont typeface="Symbol" panose="05050102010706020507" pitchFamily="18" charset="2"/>
                        <a:buChar char=""/>
                      </a:pPr>
                      <a:r>
                        <a:rPr lang="en-US" sz="1800" kern="1400">
                          <a:effectLst/>
                          <a:latin typeface="Calibri" panose="020F0502020204030204" pitchFamily="34" charset="0"/>
                          <a:ea typeface="Times New Roman" panose="02020603050405020304" pitchFamily="18" charset="0"/>
                          <a:cs typeface="Calibri" panose="020F0502020204030204" pitchFamily="34" charset="0"/>
                        </a:rPr>
                        <a:t>Interested in Relocating to Region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800" b="1" kern="1400">
                          <a:effectLst/>
                          <a:latin typeface="Calibri" panose="020F0502020204030204" pitchFamily="34" charset="0"/>
                          <a:ea typeface="Times New Roman" panose="02020603050405020304" pitchFamily="18" charset="0"/>
                          <a:cs typeface="Calibri" panose="020F0502020204030204" pitchFamily="34" charset="0"/>
                        </a:rPr>
                        <a:t>70.3%</a:t>
                      </a:r>
                      <a:endParaRPr lang="en-US" sz="1800" kern="14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8151872"/>
                  </a:ext>
                </a:extLst>
              </a:tr>
              <a:tr h="44450">
                <a:tc>
                  <a:txBody>
                    <a:bodyPr/>
                    <a:lstStyle/>
                    <a:p>
                      <a:pPr marL="0" marR="0" algn="ctr">
                        <a:buNone/>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 of Relocation Interest</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Bay County</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Midland County</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buFont typeface="Symbol" panose="05050102010706020507" pitchFamily="18" charset="2"/>
                        <a:buChar char=""/>
                      </a:pPr>
                      <a:r>
                        <a:rPr lang="en-US" sz="18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Saginaw County</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23.4%</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buNone/>
                      </a:pPr>
                      <a:r>
                        <a:rPr lang="en-US" sz="1800" b="1"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a:t>
                      </a:r>
                      <a:endParaRPr lang="en-US" sz="1800" kern="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2837040"/>
                  </a:ext>
                </a:extLst>
              </a:tr>
            </a:tbl>
          </a:graphicData>
        </a:graphic>
      </p:graphicFrame>
    </p:spTree>
    <p:extLst>
      <p:ext uri="{BB962C8B-B14F-4D97-AF65-F5344CB8AC3E}">
        <p14:creationId xmlns:p14="http://schemas.microsoft.com/office/powerpoint/2010/main" val="330789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4A3D-EAD7-CC7D-568A-8A67F16CAEF7}"/>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750659879"/>
              </p:ext>
            </p:extLst>
          </p:nvPr>
        </p:nvGraphicFramePr>
        <p:xfrm>
          <a:off x="548520" y="2420738"/>
          <a:ext cx="79724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74654AB-7E08-DA72-7B23-3218ABDB4DD5}"/>
              </a:ext>
            </a:extLst>
          </p:cNvPr>
          <p:cNvSpPr txBox="1">
            <a:spLocks/>
          </p:cNvSpPr>
          <p:nvPr/>
        </p:nvSpPr>
        <p:spPr>
          <a:xfrm>
            <a:off x="45720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Demographics – Overall Household Growth Trends </a:t>
            </a:r>
            <a:endParaRPr lang="en-US" sz="2400" dirty="0">
              <a:solidFill>
                <a:schemeClr val="bg1"/>
              </a:solidFill>
            </a:endParaRPr>
          </a:p>
        </p:txBody>
      </p:sp>
      <p:sp>
        <p:nvSpPr>
          <p:cNvPr id="7" name="TextBox 6">
            <a:extLst>
              <a:ext uri="{FF2B5EF4-FFF2-40B4-BE49-F238E27FC236}">
                <a16:creationId xmlns:a16="http://schemas.microsoft.com/office/drawing/2014/main" id="{E791E954-43D5-63FA-CA38-7C444066CEDB}"/>
              </a:ext>
            </a:extLst>
          </p:cNvPr>
          <p:cNvSpPr txBox="1"/>
          <p:nvPr/>
        </p:nvSpPr>
        <p:spPr>
          <a:xfrm>
            <a:off x="457197" y="1229240"/>
            <a:ext cx="11271379" cy="1200329"/>
          </a:xfrm>
          <a:prstGeom prst="rect">
            <a:avLst/>
          </a:prstGeom>
          <a:noFill/>
        </p:spPr>
        <p:txBody>
          <a:bodyPr wrap="square">
            <a:spAutoFit/>
          </a:bodyPr>
          <a:lstStyle>
            <a:defPPr>
              <a:defRPr lang="en-US"/>
            </a:defPPr>
            <a:lvl3pPr marL="53975" marR="0" lvl="2">
              <a:lnSpc>
                <a:spcPct val="107000"/>
              </a:lnSpc>
              <a:spcBef>
                <a:spcPts val="0"/>
              </a:spcBef>
              <a:spcAft>
                <a:spcPts val="0"/>
              </a:spcAft>
              <a:defRPr sz="2400">
                <a:solidFill>
                  <a:srgbClr val="39A0ED"/>
                </a:solidFill>
                <a:ea typeface="Calibri" panose="020F0502020204030204" pitchFamily="34" charset="0"/>
                <a:cs typeface="Times New Roman" panose="02020603050405020304" pitchFamily="18" charset="0"/>
              </a:defRPr>
            </a:lvl3pPr>
          </a:lstStyle>
          <a:p>
            <a:pPr algn="ctr"/>
            <a:r>
              <a:rPr lang="en-US" sz="2400" b="1" dirty="0">
                <a:solidFill>
                  <a:srgbClr val="C00000"/>
                </a:solidFill>
                <a:cs typeface="Times New Roman" panose="02020603050405020304" pitchFamily="18" charset="0"/>
              </a:rPr>
              <a:t>The overall region experienced household growth between 2010 and 2024 and growth is projected to continue through 2029, adding nearly 2,100 households between 2024 and 2029. </a:t>
            </a:r>
          </a:p>
        </p:txBody>
      </p:sp>
      <p:sp>
        <p:nvSpPr>
          <p:cNvPr id="5" name="TextBox 4">
            <a:extLst>
              <a:ext uri="{FF2B5EF4-FFF2-40B4-BE49-F238E27FC236}">
                <a16:creationId xmlns:a16="http://schemas.microsoft.com/office/drawing/2014/main" id="{15C70109-2BA7-E1DA-BB59-00BFFC2AFB2C}"/>
              </a:ext>
            </a:extLst>
          </p:cNvPr>
          <p:cNvSpPr txBox="1"/>
          <p:nvPr/>
        </p:nvSpPr>
        <p:spPr>
          <a:xfrm>
            <a:off x="8167456" y="3492758"/>
            <a:ext cx="3476024" cy="1938992"/>
          </a:xfrm>
          <a:prstGeom prst="rect">
            <a:avLst/>
          </a:prstGeom>
          <a:solidFill>
            <a:srgbClr val="39A0ED"/>
          </a:solidFill>
        </p:spPr>
        <p:txBody>
          <a:bodyPr wrap="square">
            <a:spAutoFit/>
          </a:bodyPr>
          <a:lstStyle>
            <a:defPPr>
              <a:defRPr lang="en-US"/>
            </a:defPPr>
            <a:lvl3pPr marL="0" marR="0" lvl="2" algn="ctr">
              <a:lnSpc>
                <a:spcPct val="107000"/>
              </a:lnSpc>
              <a:spcBef>
                <a:spcPts val="0"/>
              </a:spcBef>
              <a:spcAft>
                <a:spcPts val="0"/>
              </a:spcAft>
              <a:defRPr sz="2400" b="1">
                <a:solidFill>
                  <a:schemeClr val="bg1"/>
                </a:solidFill>
                <a:ea typeface="Calibri" panose="020F0502020204030204" pitchFamily="34" charset="0"/>
                <a:cs typeface="Times New Roman" panose="02020603050405020304" pitchFamily="18" charset="0"/>
              </a:defRPr>
            </a:lvl3pPr>
          </a:lstStyle>
          <a:p>
            <a:pPr algn="ctr"/>
            <a:r>
              <a:rPr lang="en-US" sz="2400" b="1" dirty="0">
                <a:solidFill>
                  <a:schemeClr val="bg1"/>
                </a:solidFill>
              </a:rPr>
              <a:t>Positive projected household growth will add demand for housing for foreseeable future.</a:t>
            </a:r>
          </a:p>
        </p:txBody>
      </p:sp>
    </p:spTree>
    <p:extLst>
      <p:ext uri="{BB962C8B-B14F-4D97-AF65-F5344CB8AC3E}">
        <p14:creationId xmlns:p14="http://schemas.microsoft.com/office/powerpoint/2010/main" val="234641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EF878-EF39-E280-0BBF-8DE503D2D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50ADB-FA51-63DB-7604-32835C7DEAC7}"/>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a:solidFill>
                  <a:schemeClr val="bg1"/>
                </a:solidFill>
              </a:rPr>
              <a:t>Recommended Housing Strategies</a:t>
            </a:r>
            <a:endParaRPr lang="en-US" sz="2400" cap="none" dirty="0">
              <a:solidFill>
                <a:schemeClr val="bg1"/>
              </a:solidFill>
            </a:endParaRPr>
          </a:p>
        </p:txBody>
      </p:sp>
      <p:pic>
        <p:nvPicPr>
          <p:cNvPr id="4" name="Picture 2" descr="880+ Whats Next Stock Photos, Pictures &amp; Royalty-Free Images - iStock | Whats  next concept, Whats next purchase">
            <a:extLst>
              <a:ext uri="{FF2B5EF4-FFF2-40B4-BE49-F238E27FC236}">
                <a16:creationId xmlns:a16="http://schemas.microsoft.com/office/drawing/2014/main" id="{591185D8-B1A5-F723-A142-E443D3FD0A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3" t="12006" r="11558" b="12830"/>
          <a:stretch>
            <a:fillRect/>
          </a:stretch>
        </p:blipFill>
        <p:spPr bwMode="auto">
          <a:xfrm>
            <a:off x="10093911" y="5764020"/>
            <a:ext cx="1758659" cy="10564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12EAB86-C928-3AA1-9560-68F4BA2A9040}"/>
              </a:ext>
            </a:extLst>
          </p:cNvPr>
          <p:cNvSpPr txBox="1">
            <a:spLocks/>
          </p:cNvSpPr>
          <p:nvPr/>
        </p:nvSpPr>
        <p:spPr>
          <a:xfrm>
            <a:off x="339430" y="1134854"/>
            <a:ext cx="11271380" cy="5521061"/>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Refine the Existing Regional Housing Plan based on Findings of this Housing Needs Assessment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Establish/Reassess Entity Responsible for Leading Long-Term Housing Efforts in the Region and Within Individual Counties/Municipalities and Expand Local Organizational Capacity to Assist the Area’s Housing Efforts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Identify and Leverage Resources to Increase Housing Production and Impact of Housing Initiatives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Utilize Resources to Help Stabilize Housing Situations and Secure Housing for the Most Vulnerable Households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Develop Education and Outreach Campaign to Help Support Housing Initiatives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Market the Region’s Residential Development Opportunities to Encourage Residential Development, including Leveraging Data Related to Potential Residential Development Sites and Potential Development Partners Outlined in this Report </a:t>
            </a:r>
          </a:p>
          <a:p>
            <a:pPr marL="228600" indent="-228600" algn="just" defTabSz="457200">
              <a:spcBef>
                <a:spcPct val="20000"/>
              </a:spcBef>
              <a:spcAft>
                <a:spcPts val="600"/>
              </a:spcAft>
              <a:buClr>
                <a:schemeClr val="accent2"/>
              </a:buClr>
              <a:buSzPct val="92000"/>
              <a:buFont typeface="Wingdings 2" panose="05020102010507070707" pitchFamily="18" charset="2"/>
              <a:buChar char=""/>
            </a:pPr>
            <a:r>
              <a:rPr lang="en-US" sz="2200" b="1" cap="none" dirty="0">
                <a:solidFill>
                  <a:schemeClr val="tx2"/>
                </a:solidFill>
                <a:latin typeface="+mn-lt"/>
                <a:ea typeface="+mn-ea"/>
                <a:cs typeface="+mn-cs"/>
              </a:rPr>
              <a:t>Create Housing Services Resource Center or Build Upon Existing Tools </a:t>
            </a:r>
          </a:p>
        </p:txBody>
      </p:sp>
    </p:spTree>
    <p:extLst>
      <p:ext uri="{BB962C8B-B14F-4D97-AF65-F5344CB8AC3E}">
        <p14:creationId xmlns:p14="http://schemas.microsoft.com/office/powerpoint/2010/main" val="2688478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ey in a doorknob">
            <a:extLst>
              <a:ext uri="{FF2B5EF4-FFF2-40B4-BE49-F238E27FC236}">
                <a16:creationId xmlns:a16="http://schemas.microsoft.com/office/drawing/2014/main" id="{BFA8FDEC-871A-89C6-0828-F9FE4F94F38F}"/>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62AE21D8-AAE6-201D-8B57-790EF198D7AE}"/>
              </a:ext>
            </a:extLst>
          </p:cNvPr>
          <p:cNvSpPr txBox="1">
            <a:spLocks/>
          </p:cNvSpPr>
          <p:nvPr/>
        </p:nvSpPr>
        <p:spPr>
          <a:xfrm>
            <a:off x="609016" y="2814221"/>
            <a:ext cx="3412067" cy="5326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defTabSz="457200">
              <a:spcAft>
                <a:spcPts val="600"/>
              </a:spcAft>
            </a:pPr>
            <a:r>
              <a:rPr lang="en-US" sz="2800" dirty="0">
                <a:solidFill>
                  <a:schemeClr val="accent1"/>
                </a:solidFill>
              </a:rPr>
              <a:t>Contact:</a:t>
            </a:r>
          </a:p>
        </p:txBody>
      </p:sp>
      <p:sp>
        <p:nvSpPr>
          <p:cNvPr id="2" name="TextBox 1">
            <a:extLst>
              <a:ext uri="{FF2B5EF4-FFF2-40B4-BE49-F238E27FC236}">
                <a16:creationId xmlns:a16="http://schemas.microsoft.com/office/drawing/2014/main" id="{1A7F2DF6-846E-CCFE-1D01-A056D18E836D}"/>
              </a:ext>
            </a:extLst>
          </p:cNvPr>
          <p:cNvSpPr txBox="1"/>
          <p:nvPr/>
        </p:nvSpPr>
        <p:spPr>
          <a:xfrm>
            <a:off x="609015" y="3429000"/>
            <a:ext cx="6039435" cy="2831544"/>
          </a:xfrm>
          <a:prstGeom prst="rect">
            <a:avLst/>
          </a:prstGeom>
          <a:noFill/>
        </p:spPr>
        <p:txBody>
          <a:bodyPr wrap="square" rtlCol="0">
            <a:spAutoFit/>
          </a:bodyPr>
          <a:lstStyle/>
          <a:p>
            <a:r>
              <a:rPr lang="en-US" sz="3200" dirty="0">
                <a:solidFill>
                  <a:schemeClr val="accent1"/>
                </a:solidFill>
              </a:rPr>
              <a:t>Patrick Bowen</a:t>
            </a:r>
          </a:p>
          <a:p>
            <a:r>
              <a:rPr lang="en-US" sz="3200" dirty="0">
                <a:solidFill>
                  <a:schemeClr val="accent1"/>
                </a:solidFill>
              </a:rPr>
              <a:t>Bowen National Research</a:t>
            </a:r>
          </a:p>
          <a:p>
            <a:r>
              <a:rPr lang="en-US" sz="3200" dirty="0">
                <a:solidFill>
                  <a:schemeClr val="accent1"/>
                </a:solidFill>
                <a:hlinkClick r:id="rId3">
                  <a:extLst>
                    <a:ext uri="{A12FA001-AC4F-418D-AE19-62706E023703}">
                      <ahyp:hlinkClr xmlns:ahyp="http://schemas.microsoft.com/office/drawing/2018/hyperlinkcolor" val="tx"/>
                    </a:ext>
                  </a:extLst>
                </a:hlinkClick>
              </a:rPr>
              <a:t>patrickb@bowennational.com</a:t>
            </a:r>
            <a:endParaRPr lang="en-US" sz="3200" dirty="0">
              <a:solidFill>
                <a:schemeClr val="accent1"/>
              </a:solidFill>
            </a:endParaRPr>
          </a:p>
          <a:p>
            <a:r>
              <a:rPr lang="en-US" sz="3200" dirty="0">
                <a:solidFill>
                  <a:schemeClr val="accent1"/>
                </a:solidFill>
              </a:rPr>
              <a:t>614-833-9300</a:t>
            </a:r>
          </a:p>
          <a:p>
            <a:r>
              <a:rPr lang="en-US" sz="3200" dirty="0">
                <a:solidFill>
                  <a:schemeClr val="accent1"/>
                </a:solidFill>
              </a:rPr>
              <a:t>www.bowennational.com</a:t>
            </a:r>
          </a:p>
          <a:p>
            <a:endParaRPr lang="en-US" dirty="0">
              <a:solidFill>
                <a:schemeClr val="accent1"/>
              </a:solidFill>
            </a:endParaRPr>
          </a:p>
        </p:txBody>
      </p:sp>
      <p:sp>
        <p:nvSpPr>
          <p:cNvPr id="4" name="Rectangle 3">
            <a:extLst>
              <a:ext uri="{FF2B5EF4-FFF2-40B4-BE49-F238E27FC236}">
                <a16:creationId xmlns:a16="http://schemas.microsoft.com/office/drawing/2014/main" id="{B0A24B78-E1F1-06CA-1516-D39F8F6A37D5}"/>
              </a:ext>
            </a:extLst>
          </p:cNvPr>
          <p:cNvSpPr/>
          <p:nvPr/>
        </p:nvSpPr>
        <p:spPr>
          <a:xfrm>
            <a:off x="609016" y="945451"/>
            <a:ext cx="330731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19050" dir="2700000" algn="tl" rotWithShape="0">
                    <a:schemeClr val="dk1">
                      <a:alpha val="40000"/>
                    </a:schemeClr>
                  </a:outerShdw>
                </a:effectLst>
              </a:rPr>
              <a:t>Questions?</a:t>
            </a:r>
          </a:p>
        </p:txBody>
      </p:sp>
    </p:spTree>
    <p:extLst>
      <p:ext uri="{BB962C8B-B14F-4D97-AF65-F5344CB8AC3E}">
        <p14:creationId xmlns:p14="http://schemas.microsoft.com/office/powerpoint/2010/main" val="92209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B1B5-630B-627F-BCEC-45EC22737B66}"/>
              </a:ext>
            </a:extLst>
          </p:cNvPr>
          <p:cNvSpPr txBox="1">
            <a:spLocks/>
          </p:cNvSpPr>
          <p:nvPr/>
        </p:nvSpPr>
        <p:spPr>
          <a:xfrm>
            <a:off x="460310" y="565759"/>
            <a:ext cx="11271379" cy="56909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Demographics – Households and Household Change</a:t>
            </a:r>
            <a:endParaRPr lang="en-US" sz="2400" dirty="0">
              <a:solidFill>
                <a:schemeClr val="bg1"/>
              </a:solidFill>
            </a:endParaRPr>
          </a:p>
        </p:txBody>
      </p:sp>
      <p:sp>
        <p:nvSpPr>
          <p:cNvPr id="3" name="TextBox 2">
            <a:extLst>
              <a:ext uri="{FF2B5EF4-FFF2-40B4-BE49-F238E27FC236}">
                <a16:creationId xmlns:a16="http://schemas.microsoft.com/office/drawing/2014/main" id="{D4156AC8-FAC4-92B6-EB0C-85AF370EAB5A}"/>
              </a:ext>
            </a:extLst>
          </p:cNvPr>
          <p:cNvSpPr txBox="1"/>
          <p:nvPr/>
        </p:nvSpPr>
        <p:spPr>
          <a:xfrm>
            <a:off x="460310" y="1134854"/>
            <a:ext cx="11271379" cy="1569660"/>
          </a:xfrm>
          <a:prstGeom prst="rect">
            <a:avLst/>
          </a:prstGeom>
          <a:noFill/>
        </p:spPr>
        <p:txBody>
          <a:bodyPr wrap="square" rtlCol="0">
            <a:spAutoFit/>
          </a:bodyPr>
          <a:lstStyle/>
          <a:p>
            <a:pPr marL="230188" indent="-230188" algn="just">
              <a:buFont typeface="Arial" panose="020B0604020202020204" pitchFamily="34" charset="0"/>
              <a:buChar char="•"/>
            </a:pPr>
            <a:r>
              <a:rPr lang="en-US" sz="2400" b="1" dirty="0">
                <a:solidFill>
                  <a:srgbClr val="39A0ED"/>
                </a:solidFill>
              </a:rPr>
              <a:t>All counties but Gratiot are projected to experience positive household growth.</a:t>
            </a:r>
          </a:p>
          <a:p>
            <a:pPr marL="230188" indent="-230188" algn="just">
              <a:buFont typeface="Arial" panose="020B0604020202020204" pitchFamily="34" charset="0"/>
              <a:buChar char="•"/>
            </a:pPr>
            <a:r>
              <a:rPr lang="en-US" sz="2400" b="1" dirty="0">
                <a:solidFill>
                  <a:srgbClr val="39A0ED"/>
                </a:solidFill>
              </a:rPr>
              <a:t>Largest projected county household increases in Isabella (585), Saginaw (447), Bay (432) and Midland (380).</a:t>
            </a:r>
          </a:p>
        </p:txBody>
      </p:sp>
      <p:graphicFrame>
        <p:nvGraphicFramePr>
          <p:cNvPr id="4" name="Table 3">
            <a:extLst>
              <a:ext uri="{FF2B5EF4-FFF2-40B4-BE49-F238E27FC236}">
                <a16:creationId xmlns:a16="http://schemas.microsoft.com/office/drawing/2014/main" id="{4879EAE1-64B7-BCC4-4A82-7FC7538D5E74}"/>
              </a:ext>
            </a:extLst>
          </p:cNvPr>
          <p:cNvGraphicFramePr>
            <a:graphicFrameLocks noGrp="1"/>
          </p:cNvGraphicFramePr>
          <p:nvPr>
            <p:extLst>
              <p:ext uri="{D42A27DB-BD31-4B8C-83A1-F6EECF244321}">
                <p14:modId xmlns:p14="http://schemas.microsoft.com/office/powerpoint/2010/main" val="2606358009"/>
              </p:ext>
            </p:extLst>
          </p:nvPr>
        </p:nvGraphicFramePr>
        <p:xfrm>
          <a:off x="154801" y="2895600"/>
          <a:ext cx="11882395" cy="3169920"/>
        </p:xfrm>
        <a:graphic>
          <a:graphicData uri="http://schemas.openxmlformats.org/drawingml/2006/table">
            <a:tbl>
              <a:tblPr firstRow="1" firstCol="1" bandRow="1"/>
              <a:tblGrid>
                <a:gridCol w="1131656">
                  <a:extLst>
                    <a:ext uri="{9D8B030D-6E8A-4147-A177-3AD203B41FA5}">
                      <a16:colId xmlns:a16="http://schemas.microsoft.com/office/drawing/2014/main" val="699737213"/>
                    </a:ext>
                  </a:extLst>
                </a:gridCol>
                <a:gridCol w="1037351">
                  <a:extLst>
                    <a:ext uri="{9D8B030D-6E8A-4147-A177-3AD203B41FA5}">
                      <a16:colId xmlns:a16="http://schemas.microsoft.com/office/drawing/2014/main" val="436568022"/>
                    </a:ext>
                  </a:extLst>
                </a:gridCol>
                <a:gridCol w="1225961">
                  <a:extLst>
                    <a:ext uri="{9D8B030D-6E8A-4147-A177-3AD203B41FA5}">
                      <a16:colId xmlns:a16="http://schemas.microsoft.com/office/drawing/2014/main" val="3393144270"/>
                    </a:ext>
                  </a:extLst>
                </a:gridCol>
                <a:gridCol w="1225961">
                  <a:extLst>
                    <a:ext uri="{9D8B030D-6E8A-4147-A177-3AD203B41FA5}">
                      <a16:colId xmlns:a16="http://schemas.microsoft.com/office/drawing/2014/main" val="774497141"/>
                    </a:ext>
                  </a:extLst>
                </a:gridCol>
                <a:gridCol w="1131656">
                  <a:extLst>
                    <a:ext uri="{9D8B030D-6E8A-4147-A177-3AD203B41FA5}">
                      <a16:colId xmlns:a16="http://schemas.microsoft.com/office/drawing/2014/main" val="3030591249"/>
                    </a:ext>
                  </a:extLst>
                </a:gridCol>
                <a:gridCol w="1021635">
                  <a:extLst>
                    <a:ext uri="{9D8B030D-6E8A-4147-A177-3AD203B41FA5}">
                      <a16:colId xmlns:a16="http://schemas.microsoft.com/office/drawing/2014/main" val="1422930791"/>
                    </a:ext>
                  </a:extLst>
                </a:gridCol>
                <a:gridCol w="1021635">
                  <a:extLst>
                    <a:ext uri="{9D8B030D-6E8A-4147-A177-3AD203B41FA5}">
                      <a16:colId xmlns:a16="http://schemas.microsoft.com/office/drawing/2014/main" val="3167099402"/>
                    </a:ext>
                  </a:extLst>
                </a:gridCol>
                <a:gridCol w="1021635">
                  <a:extLst>
                    <a:ext uri="{9D8B030D-6E8A-4147-A177-3AD203B41FA5}">
                      <a16:colId xmlns:a16="http://schemas.microsoft.com/office/drawing/2014/main" val="814050038"/>
                    </a:ext>
                  </a:extLst>
                </a:gridCol>
                <a:gridCol w="1021635">
                  <a:extLst>
                    <a:ext uri="{9D8B030D-6E8A-4147-A177-3AD203B41FA5}">
                      <a16:colId xmlns:a16="http://schemas.microsoft.com/office/drawing/2014/main" val="2663483995"/>
                    </a:ext>
                  </a:extLst>
                </a:gridCol>
                <a:gridCol w="1021635">
                  <a:extLst>
                    <a:ext uri="{9D8B030D-6E8A-4147-A177-3AD203B41FA5}">
                      <a16:colId xmlns:a16="http://schemas.microsoft.com/office/drawing/2014/main" val="3078545013"/>
                    </a:ext>
                  </a:extLst>
                </a:gridCol>
                <a:gridCol w="1021635">
                  <a:extLst>
                    <a:ext uri="{9D8B030D-6E8A-4147-A177-3AD203B41FA5}">
                      <a16:colId xmlns:a16="http://schemas.microsoft.com/office/drawing/2014/main" val="1679682981"/>
                    </a:ext>
                  </a:extLst>
                </a:gridCol>
              </a:tblGrid>
              <a:tr h="91440">
                <a:tc rowSpan="3">
                  <a:txBody>
                    <a:bodyPr/>
                    <a:lstStyle/>
                    <a:p>
                      <a:endParaRPr lang="en-US" sz="1600">
                        <a:effectLst/>
                        <a:latin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4">
                  <a:txBody>
                    <a:bodyPr/>
                    <a:lstStyle/>
                    <a:p>
                      <a:pPr marL="0" marR="0" algn="ctr">
                        <a:buNone/>
                      </a:pPr>
                      <a:r>
                        <a:rPr lang="en-US" sz="1600" b="1" dirty="0">
                          <a:solidFill>
                            <a:srgbClr val="FFFFFF"/>
                          </a:solidFill>
                          <a:effectLst/>
                          <a:latin typeface="Times New Roman" panose="02020603050405020304" pitchFamily="18" charset="0"/>
                          <a:ea typeface="Times New Roman" panose="02020603050405020304" pitchFamily="18" charset="0"/>
                        </a:rPr>
                        <a:t>Total Households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Household Change</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0127527"/>
                  </a:ext>
                </a:extLst>
              </a:tr>
              <a:tr h="91440">
                <a:tc vMerge="1">
                  <a:txBody>
                    <a:bodyPr/>
                    <a:lstStyle/>
                    <a:p>
                      <a:endParaRPr lang="en-US"/>
                    </a:p>
                  </a:txBody>
                  <a:tcPr/>
                </a:tc>
                <a:tc row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2010 Census</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2020 Census</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2024 Estimated</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row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2029 Projected</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grid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2010-2020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2020-2024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2024-2029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2632248328"/>
                  </a:ext>
                </a:extLst>
              </a:tr>
              <a:tr h="914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Number</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Percent</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Number</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Percent</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Number</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600" b="1">
                          <a:solidFill>
                            <a:srgbClr val="FFFFFF"/>
                          </a:solidFill>
                          <a:effectLst/>
                          <a:latin typeface="Times New Roman" panose="02020603050405020304" pitchFamily="18" charset="0"/>
                          <a:ea typeface="Times New Roman" panose="02020603050405020304" pitchFamily="18" charset="0"/>
                        </a:rPr>
                        <a:t>Percent</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344313730"/>
                  </a:ext>
                </a:extLst>
              </a:tr>
              <a:tr h="91440">
                <a:tc>
                  <a:txBody>
                    <a:bodyPr/>
                    <a:lstStyle/>
                    <a:p>
                      <a:pPr marL="0" marR="0" algn="ctr">
                        <a:buNone/>
                      </a:pPr>
                      <a:r>
                        <a:rPr lang="en-US" sz="1600" b="1">
                          <a:solidFill>
                            <a:srgbClr val="000000"/>
                          </a:solidFill>
                          <a:effectLst/>
                          <a:latin typeface="Times New Roman" panose="02020603050405020304" pitchFamily="18" charset="0"/>
                          <a:ea typeface="Times New Roman" panose="02020603050405020304" pitchFamily="18" charset="0"/>
                        </a:rPr>
                        <a:t>Arenac</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6,701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6,631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6,665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6,740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-70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-1.0%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75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506770968"/>
                  </a:ext>
                </a:extLst>
              </a:tr>
              <a:tr h="91440">
                <a:tc>
                  <a:txBody>
                    <a:bodyPr/>
                    <a:lstStyle/>
                    <a:p>
                      <a:pPr marL="0" marR="0" algn="ctr">
                        <a:buNone/>
                      </a:pPr>
                      <a:r>
                        <a:rPr lang="en-US" sz="1600" b="1">
                          <a:effectLst/>
                          <a:latin typeface="Times New Roman" panose="02020603050405020304" pitchFamily="18" charset="0"/>
                          <a:ea typeface="Times New Roman" panose="02020603050405020304" pitchFamily="18" charset="0"/>
                        </a:rPr>
                        <a:t>Bay</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dirty="0">
                          <a:effectLst/>
                          <a:latin typeface="Times New Roman" panose="02020603050405020304" pitchFamily="18" charset="0"/>
                          <a:ea typeface="Times New Roman" panose="02020603050405020304" pitchFamily="18" charset="0"/>
                        </a:rPr>
                        <a:t>44,603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45,005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45,008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45,440</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402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432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0266407"/>
                  </a:ext>
                </a:extLst>
              </a:tr>
              <a:tr h="91440">
                <a:tc>
                  <a:txBody>
                    <a:bodyPr/>
                    <a:lstStyle/>
                    <a:p>
                      <a:pPr marL="0" marR="0" algn="ctr">
                        <a:buNone/>
                      </a:pPr>
                      <a:r>
                        <a:rPr lang="en-US" sz="1600" b="1">
                          <a:solidFill>
                            <a:srgbClr val="000000"/>
                          </a:solidFill>
                          <a:effectLst/>
                          <a:latin typeface="Times New Roman" panose="02020603050405020304" pitchFamily="18" charset="0"/>
                          <a:ea typeface="Times New Roman" panose="02020603050405020304" pitchFamily="18" charset="0"/>
                        </a:rPr>
                        <a:t>Clare</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12,966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13,279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13,494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13,533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313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215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22836076"/>
                  </a:ext>
                </a:extLst>
              </a:tr>
              <a:tr h="91440">
                <a:tc>
                  <a:txBody>
                    <a:bodyPr/>
                    <a:lstStyle/>
                    <a:p>
                      <a:pPr marL="0" marR="0" algn="ctr">
                        <a:buNone/>
                      </a:pPr>
                      <a:r>
                        <a:rPr lang="en-US" sz="1600" b="1">
                          <a:effectLst/>
                          <a:latin typeface="Times New Roman" panose="02020603050405020304" pitchFamily="18" charset="0"/>
                          <a:ea typeface="Times New Roman" panose="02020603050405020304" pitchFamily="18" charset="0"/>
                        </a:rPr>
                        <a:t>Gladwin</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10,753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11,006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11,220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11,347</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253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214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127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2671669"/>
                  </a:ext>
                </a:extLst>
              </a:tr>
              <a:tr h="91440">
                <a:tc>
                  <a:txBody>
                    <a:bodyPr/>
                    <a:lstStyle/>
                    <a:p>
                      <a:pPr marL="0" marR="0" algn="ctr">
                        <a:buNone/>
                      </a:pPr>
                      <a:r>
                        <a:rPr lang="en-US" sz="1600" b="1">
                          <a:solidFill>
                            <a:srgbClr val="000000"/>
                          </a:solidFill>
                          <a:effectLst/>
                          <a:latin typeface="Times New Roman" panose="02020603050405020304" pitchFamily="18" charset="0"/>
                          <a:ea typeface="Times New Roman" panose="02020603050405020304" pitchFamily="18" charset="0"/>
                        </a:rPr>
                        <a:t>Gratiot</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14,852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14,764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14,677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14,670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-88</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-0.6%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-87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-0.6%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&lt;0.1%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405571"/>
                  </a:ext>
                </a:extLst>
              </a:tr>
              <a:tr h="91440">
                <a:tc>
                  <a:txBody>
                    <a:bodyPr/>
                    <a:lstStyle/>
                    <a:p>
                      <a:pPr marL="0" marR="0" algn="ctr">
                        <a:buNone/>
                      </a:pPr>
                      <a:r>
                        <a:rPr lang="en-US" sz="1600" b="1">
                          <a:effectLst/>
                          <a:latin typeface="Times New Roman" panose="02020603050405020304" pitchFamily="18" charset="0"/>
                          <a:ea typeface="Times New Roman" panose="02020603050405020304" pitchFamily="18" charset="0"/>
                        </a:rPr>
                        <a:t>Isabella</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25,586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25,191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25,637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26,222</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-395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-1.5%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446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1.8%</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585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5744162"/>
                  </a:ext>
                </a:extLst>
              </a:tr>
              <a:tr h="91440">
                <a:tc>
                  <a:txBody>
                    <a:bodyPr/>
                    <a:lstStyle/>
                    <a:p>
                      <a:pPr marL="0" marR="0" algn="ctr">
                        <a:buNone/>
                      </a:pPr>
                      <a:r>
                        <a:rPr lang="en-US" sz="1600" b="1">
                          <a:solidFill>
                            <a:srgbClr val="000000"/>
                          </a:solidFill>
                          <a:effectLst/>
                          <a:latin typeface="Times New Roman" panose="02020603050405020304" pitchFamily="18" charset="0"/>
                          <a:ea typeface="Times New Roman" panose="02020603050405020304" pitchFamily="18" charset="0"/>
                        </a:rPr>
                        <a:t>Midland</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33,437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34,288</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34,682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35,062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851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394</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380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1.1%</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52619583"/>
                  </a:ext>
                </a:extLst>
              </a:tr>
              <a:tr h="91440">
                <a:tc>
                  <a:txBody>
                    <a:bodyPr/>
                    <a:lstStyle/>
                    <a:p>
                      <a:pPr marL="0" marR="0" algn="ctr">
                        <a:buNone/>
                      </a:pPr>
                      <a:r>
                        <a:rPr lang="en-US" sz="1600" b="1">
                          <a:effectLst/>
                          <a:latin typeface="Times New Roman" panose="02020603050405020304" pitchFamily="18" charset="0"/>
                          <a:ea typeface="Times New Roman" panose="02020603050405020304" pitchFamily="18" charset="0"/>
                        </a:rPr>
                        <a:t>Saginaw</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79,011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78,442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78,479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78,926</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-569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FF0000"/>
                          </a:solidFill>
                          <a:effectLst/>
                          <a:latin typeface="Times New Roman" panose="02020603050405020304" pitchFamily="18" charset="0"/>
                          <a:ea typeface="Times New Roman" panose="02020603050405020304" pitchFamily="18" charset="0"/>
                        </a:rPr>
                        <a:t>-0.7%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37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447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401096"/>
                  </a:ext>
                </a:extLst>
              </a:tr>
              <a:tr h="91440">
                <a:tc>
                  <a:txBody>
                    <a:bodyPr/>
                    <a:lstStyle/>
                    <a:p>
                      <a:pPr marL="0" marR="0" algn="ctr">
                        <a:buNone/>
                      </a:pPr>
                      <a:r>
                        <a:rPr lang="en-US" sz="1600" b="1">
                          <a:solidFill>
                            <a:srgbClr val="000000"/>
                          </a:solidFill>
                          <a:effectLst/>
                          <a:latin typeface="Times New Roman" panose="02020603050405020304" pitchFamily="18" charset="0"/>
                          <a:ea typeface="Times New Roman" panose="02020603050405020304" pitchFamily="18" charset="0"/>
                        </a:rPr>
                        <a:t>Region</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227,909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228,606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229,862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a:solidFill>
                            <a:srgbClr val="000000"/>
                          </a:solidFill>
                          <a:effectLst/>
                          <a:latin typeface="Times New Roman" panose="02020603050405020304" pitchFamily="18" charset="0"/>
                          <a:ea typeface="Times New Roman" panose="02020603050405020304" pitchFamily="18" charset="0"/>
                        </a:rPr>
                        <a:t>231,940</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697</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1,256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0.5%</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2,078</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0.9%</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802302048"/>
                  </a:ext>
                </a:extLst>
              </a:tr>
              <a:tr h="91440">
                <a:tc>
                  <a:txBody>
                    <a:bodyPr/>
                    <a:lstStyle/>
                    <a:p>
                      <a:pPr marL="0" marR="0" algn="ctr">
                        <a:buNone/>
                      </a:pPr>
                      <a:r>
                        <a:rPr lang="en-US" sz="1600" b="1">
                          <a:effectLst/>
                          <a:latin typeface="Times New Roman" panose="02020603050405020304" pitchFamily="18" charset="0"/>
                          <a:ea typeface="Times New Roman" panose="02020603050405020304" pitchFamily="18" charset="0"/>
                        </a:rPr>
                        <a:t>Michigan</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3,872,509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4,041,761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4,095,144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Times New Roman" panose="02020603050405020304" pitchFamily="18" charset="0"/>
                          <a:ea typeface="Times New Roman" panose="02020603050405020304" pitchFamily="18" charset="0"/>
                        </a:rPr>
                        <a:t>4,151,690</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169,252</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dirty="0">
                          <a:solidFill>
                            <a:srgbClr val="00B050"/>
                          </a:solidFill>
                          <a:effectLst/>
                          <a:latin typeface="Times New Roman" panose="02020603050405020304" pitchFamily="18" charset="0"/>
                          <a:ea typeface="Times New Roman" panose="02020603050405020304" pitchFamily="18" charset="0"/>
                        </a:rPr>
                        <a:t>4.4%</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53,383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1.3%</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a:solidFill>
                            <a:srgbClr val="00B050"/>
                          </a:solidFill>
                          <a:effectLst/>
                          <a:latin typeface="Times New Roman" panose="02020603050405020304" pitchFamily="18" charset="0"/>
                          <a:ea typeface="Times New Roman" panose="02020603050405020304" pitchFamily="18" charset="0"/>
                        </a:rPr>
                        <a:t>56,546</a:t>
                      </a:r>
                      <a:endParaRPr lang="en-US"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dirty="0">
                          <a:solidFill>
                            <a:srgbClr val="00B050"/>
                          </a:solidFill>
                          <a:effectLst/>
                          <a:latin typeface="Times New Roman" panose="02020603050405020304" pitchFamily="18" charset="0"/>
                          <a:ea typeface="Times New Roman" panose="02020603050405020304" pitchFamily="18" charset="0"/>
                        </a:rPr>
                        <a:t>1.4%</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2086515"/>
                  </a:ext>
                </a:extLst>
              </a:tr>
            </a:tbl>
          </a:graphicData>
        </a:graphic>
      </p:graphicFrame>
      <p:sp>
        <p:nvSpPr>
          <p:cNvPr id="5" name="Rectangle: Rounded Corners 4">
            <a:extLst>
              <a:ext uri="{FF2B5EF4-FFF2-40B4-BE49-F238E27FC236}">
                <a16:creationId xmlns:a16="http://schemas.microsoft.com/office/drawing/2014/main" id="{29A3DAC1-1684-226B-FAC5-36972FE088F7}"/>
              </a:ext>
            </a:extLst>
          </p:cNvPr>
          <p:cNvSpPr/>
          <p:nvPr/>
        </p:nvSpPr>
        <p:spPr>
          <a:xfrm>
            <a:off x="10048875" y="3143250"/>
            <a:ext cx="1905000" cy="2681080"/>
          </a:xfrm>
          <a:prstGeom prst="roundRect">
            <a:avLst/>
          </a:prstGeom>
          <a:noFill/>
          <a:ln w="603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82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5E38-0869-F3B1-E26B-4EFDEBD504BC}"/>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193408574"/>
              </p:ext>
            </p:extLst>
          </p:nvPr>
        </p:nvGraphicFramePr>
        <p:xfrm>
          <a:off x="3573659" y="3535542"/>
          <a:ext cx="8154917" cy="322924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99D54B4-B91D-F70C-AE5B-703ED6A5012E}"/>
              </a:ext>
            </a:extLst>
          </p:cNvPr>
          <p:cNvSpPr txBox="1">
            <a:spLocks/>
          </p:cNvSpPr>
          <p:nvPr/>
        </p:nvSpPr>
        <p:spPr>
          <a:xfrm>
            <a:off x="457200" y="565760"/>
            <a:ext cx="11271379" cy="429338"/>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Demographics – Household Heads by Age</a:t>
            </a:r>
            <a:endParaRPr lang="en-US" sz="2400" dirty="0">
              <a:solidFill>
                <a:schemeClr val="bg1"/>
              </a:solidFill>
            </a:endParaRPr>
          </a:p>
        </p:txBody>
      </p:sp>
      <p:sp>
        <p:nvSpPr>
          <p:cNvPr id="6" name="TextBox 5">
            <a:extLst>
              <a:ext uri="{FF2B5EF4-FFF2-40B4-BE49-F238E27FC236}">
                <a16:creationId xmlns:a16="http://schemas.microsoft.com/office/drawing/2014/main" id="{3D4D26F0-7A64-1A11-C851-2BA61EE38C7F}"/>
              </a:ext>
            </a:extLst>
          </p:cNvPr>
          <p:cNvSpPr txBox="1"/>
          <p:nvPr/>
        </p:nvSpPr>
        <p:spPr>
          <a:xfrm>
            <a:off x="457200" y="1024463"/>
            <a:ext cx="2998693" cy="5599418"/>
          </a:xfrm>
          <a:prstGeom prst="rect">
            <a:avLst/>
          </a:prstGeom>
          <a:solidFill>
            <a:srgbClr val="39A0ED"/>
          </a:solidFill>
        </p:spPr>
        <p:txBody>
          <a:bodyPr wrap="square">
            <a:spAutoFit/>
          </a:bodyPr>
          <a:lstStyle/>
          <a:p>
            <a:pPr marL="0" marR="0" lvl="2" algn="ctr">
              <a:lnSpc>
                <a:spcPct val="107000"/>
              </a:lnSpc>
              <a:spcBef>
                <a:spcPts val="0"/>
              </a:spcBef>
              <a:spcAft>
                <a:spcPts val="0"/>
              </a:spcAft>
            </a:pPr>
            <a:r>
              <a:rPr lang="en-US" sz="2400" dirty="0">
                <a:solidFill>
                  <a:schemeClr val="bg1"/>
                </a:solidFill>
                <a:ea typeface="Calibri" panose="020F0502020204030204" pitchFamily="34" charset="0"/>
                <a:cs typeface="Times New Roman" panose="02020603050405020304" pitchFamily="18" charset="0"/>
              </a:rPr>
              <a:t>Senior households (ages 55 and older) comprise the majority of households in the region in 2024, and the share and number of such households are projected to increase between 2024 and 2029.  Notable growth is also projected to occur between ages 35 and 44. </a:t>
            </a:r>
          </a:p>
        </p:txBody>
      </p:sp>
      <p:sp>
        <p:nvSpPr>
          <p:cNvPr id="7" name="TextBox 6">
            <a:extLst>
              <a:ext uri="{FF2B5EF4-FFF2-40B4-BE49-F238E27FC236}">
                <a16:creationId xmlns:a16="http://schemas.microsoft.com/office/drawing/2014/main" id="{DB10789C-26B5-AC76-1417-83B23BEDA564}"/>
              </a:ext>
            </a:extLst>
          </p:cNvPr>
          <p:cNvSpPr txBox="1"/>
          <p:nvPr/>
        </p:nvSpPr>
        <p:spPr>
          <a:xfrm>
            <a:off x="8868792" y="4109516"/>
            <a:ext cx="2508293" cy="1631216"/>
          </a:xfrm>
          <a:prstGeom prst="rect">
            <a:avLst/>
          </a:prstGeom>
          <a:solidFill>
            <a:schemeClr val="bg1">
              <a:lumMod val="95000"/>
            </a:schemeClr>
          </a:solidFill>
        </p:spPr>
        <p:txBody>
          <a:bodyPr wrap="square" rtlCol="0">
            <a:spAutoFit/>
          </a:bodyPr>
          <a:lstStyle>
            <a:defPPr>
              <a:defRPr lang="en-US"/>
            </a:defPPr>
            <a:lvl1pPr algn="ctr">
              <a:defRPr b="1" i="1">
                <a:solidFill>
                  <a:srgbClr val="C00000"/>
                </a:solidFill>
              </a:defRPr>
            </a:lvl1pPr>
          </a:lstStyle>
          <a:p>
            <a:r>
              <a:rPr lang="en-US" sz="2000" dirty="0"/>
              <a:t>These trends will drive demand for family- and senior-oriented housing product. </a:t>
            </a:r>
          </a:p>
        </p:txBody>
      </p:sp>
      <p:graphicFrame>
        <p:nvGraphicFramePr>
          <p:cNvPr id="5" name="Table 4">
            <a:extLst>
              <a:ext uri="{FF2B5EF4-FFF2-40B4-BE49-F238E27FC236}">
                <a16:creationId xmlns:a16="http://schemas.microsoft.com/office/drawing/2014/main" id="{F4DFA632-F697-D6B1-9706-5FFF2D5C71B9}"/>
              </a:ext>
            </a:extLst>
          </p:cNvPr>
          <p:cNvGraphicFramePr>
            <a:graphicFrameLocks noGrp="1"/>
          </p:cNvGraphicFramePr>
          <p:nvPr>
            <p:extLst>
              <p:ext uri="{D42A27DB-BD31-4B8C-83A1-F6EECF244321}">
                <p14:modId xmlns:p14="http://schemas.microsoft.com/office/powerpoint/2010/main" val="2509778394"/>
              </p:ext>
            </p:extLst>
          </p:nvPr>
        </p:nvGraphicFramePr>
        <p:xfrm>
          <a:off x="3573659" y="1117268"/>
          <a:ext cx="8154912" cy="2277051"/>
        </p:xfrm>
        <a:graphic>
          <a:graphicData uri="http://schemas.openxmlformats.org/drawingml/2006/table">
            <a:tbl>
              <a:tblPr firstRow="1" firstCol="1" bandRow="1"/>
              <a:tblGrid>
                <a:gridCol w="1021261">
                  <a:extLst>
                    <a:ext uri="{9D8B030D-6E8A-4147-A177-3AD203B41FA5}">
                      <a16:colId xmlns:a16="http://schemas.microsoft.com/office/drawing/2014/main" val="3173931909"/>
                    </a:ext>
                  </a:extLst>
                </a:gridCol>
                <a:gridCol w="1019093">
                  <a:extLst>
                    <a:ext uri="{9D8B030D-6E8A-4147-A177-3AD203B41FA5}">
                      <a16:colId xmlns:a16="http://schemas.microsoft.com/office/drawing/2014/main" val="4010338154"/>
                    </a:ext>
                  </a:extLst>
                </a:gridCol>
                <a:gridCol w="1019093">
                  <a:extLst>
                    <a:ext uri="{9D8B030D-6E8A-4147-A177-3AD203B41FA5}">
                      <a16:colId xmlns:a16="http://schemas.microsoft.com/office/drawing/2014/main" val="1464831557"/>
                    </a:ext>
                  </a:extLst>
                </a:gridCol>
                <a:gridCol w="1019093">
                  <a:extLst>
                    <a:ext uri="{9D8B030D-6E8A-4147-A177-3AD203B41FA5}">
                      <a16:colId xmlns:a16="http://schemas.microsoft.com/office/drawing/2014/main" val="3434197182"/>
                    </a:ext>
                  </a:extLst>
                </a:gridCol>
                <a:gridCol w="1019093">
                  <a:extLst>
                    <a:ext uri="{9D8B030D-6E8A-4147-A177-3AD203B41FA5}">
                      <a16:colId xmlns:a16="http://schemas.microsoft.com/office/drawing/2014/main" val="2589325133"/>
                    </a:ext>
                  </a:extLst>
                </a:gridCol>
                <a:gridCol w="1019093">
                  <a:extLst>
                    <a:ext uri="{9D8B030D-6E8A-4147-A177-3AD203B41FA5}">
                      <a16:colId xmlns:a16="http://schemas.microsoft.com/office/drawing/2014/main" val="2784841962"/>
                    </a:ext>
                  </a:extLst>
                </a:gridCol>
                <a:gridCol w="1019093">
                  <a:extLst>
                    <a:ext uri="{9D8B030D-6E8A-4147-A177-3AD203B41FA5}">
                      <a16:colId xmlns:a16="http://schemas.microsoft.com/office/drawing/2014/main" val="1595414669"/>
                    </a:ext>
                  </a:extLst>
                </a:gridCol>
                <a:gridCol w="1019093">
                  <a:extLst>
                    <a:ext uri="{9D8B030D-6E8A-4147-A177-3AD203B41FA5}">
                      <a16:colId xmlns:a16="http://schemas.microsoft.com/office/drawing/2014/main" val="3358811040"/>
                    </a:ext>
                  </a:extLst>
                </a:gridCol>
              </a:tblGrid>
              <a:tr h="0">
                <a:tc rowSpan="2">
                  <a:txBody>
                    <a:bodyPr/>
                    <a:lstStyle/>
                    <a:p>
                      <a:pPr marL="0" marR="0">
                        <a:lnSpc>
                          <a:spcPct val="115000"/>
                        </a:lnSpc>
                        <a:buNone/>
                      </a:pPr>
                      <a:r>
                        <a:rPr lang="en-US" sz="1400" kern="0">
                          <a:effectLst/>
                          <a:latin typeface="Times New Roman" panose="02020603050405020304" pitchFamily="18" charset="0"/>
                          <a:ea typeface="Times New Roman" panose="02020603050405020304" pitchFamily="18" charset="0"/>
                        </a:rPr>
                        <a:t> </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7">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Household Heads by Age</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8279452"/>
                  </a:ext>
                </a:extLst>
              </a:tr>
              <a:tr h="0">
                <a:tc vMerge="1">
                  <a:txBody>
                    <a:bodyPr/>
                    <a:lstStyle/>
                    <a:p>
                      <a:endParaRPr lang="en-US"/>
                    </a:p>
                  </a:txBody>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&lt;25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25 to 34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35 to 44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45 to 54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55 to 64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65 to 74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15000"/>
                        </a:lnSpc>
                        <a:buNone/>
                      </a:pPr>
                      <a:r>
                        <a:rPr lang="en-US" sz="1400" b="1" kern="0">
                          <a:solidFill>
                            <a:srgbClr val="FFFFFF"/>
                          </a:solidFill>
                          <a:effectLst/>
                          <a:latin typeface="Times New Roman" panose="02020603050405020304" pitchFamily="18" charset="0"/>
                          <a:ea typeface="Times New Roman" panose="02020603050405020304" pitchFamily="18" charset="0"/>
                        </a:rPr>
                        <a:t>75+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495253519"/>
                  </a:ext>
                </a:extLst>
              </a:tr>
              <a:tr h="0">
                <a:tc rowSpan="2">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2020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10,606</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29,826</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32,122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36,471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47,466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40,537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31,578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98536023"/>
                  </a:ext>
                </a:extLst>
              </a:tr>
              <a:tr h="0">
                <a:tc vMerge="1">
                  <a:txBody>
                    <a:bodyPr/>
                    <a:lstStyle/>
                    <a:p>
                      <a:endParaRPr lang="en-US"/>
                    </a:p>
                  </a:txBody>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(4.6%)</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(13.0%)</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(14.1%)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(16.0%)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(20.8%)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(17.7%)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(13.8%)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5429557"/>
                  </a:ext>
                </a:extLst>
              </a:tr>
              <a:tr h="0">
                <a:tc rowSpan="2">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2024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10,338</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30,291</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33,429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34,838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43,721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42,595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34,650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70780238"/>
                  </a:ext>
                </a:extLst>
              </a:tr>
              <a:tr h="0">
                <a:tc vMerge="1">
                  <a:txBody>
                    <a:bodyPr/>
                    <a:lstStyle/>
                    <a:p>
                      <a:endParaRPr lang="en-US"/>
                    </a:p>
                  </a:txBody>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(4.5%)</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(13.2%)</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(14.5%)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(15.2%)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(19.0%)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(18.5%)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(15.1%)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8659781"/>
                  </a:ext>
                </a:extLst>
              </a:tr>
              <a:tr h="0">
                <a:tc rowSpan="2">
                  <a:txBody>
                    <a:bodyPr/>
                    <a:lstStyle/>
                    <a:p>
                      <a:pPr marL="0" marR="0" algn="ctr">
                        <a:lnSpc>
                          <a:spcPct val="115000"/>
                        </a:lnSpc>
                        <a:buNone/>
                      </a:pPr>
                      <a:r>
                        <a:rPr lang="en-US" sz="1400" kern="0" dirty="0">
                          <a:solidFill>
                            <a:srgbClr val="000000"/>
                          </a:solidFill>
                          <a:effectLst/>
                          <a:latin typeface="Times New Roman" panose="02020603050405020304" pitchFamily="18" charset="0"/>
                          <a:ea typeface="Times New Roman" panose="02020603050405020304" pitchFamily="18" charset="0"/>
                        </a:rPr>
                        <a:t>2029</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9,664</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30,282</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34,229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34,454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38,723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44,045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40,543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74404370"/>
                  </a:ext>
                </a:extLst>
              </a:tr>
              <a:tr h="0">
                <a:tc vMerge="1">
                  <a:txBody>
                    <a:bodyPr/>
                    <a:lstStyle/>
                    <a:p>
                      <a:endParaRPr lang="en-US"/>
                    </a:p>
                  </a:txBody>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(4.2%)</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US" sz="1400" kern="0">
                          <a:solidFill>
                            <a:srgbClr val="000000"/>
                          </a:solidFill>
                          <a:effectLst/>
                          <a:latin typeface="Times New Roman" panose="02020603050405020304" pitchFamily="18" charset="0"/>
                          <a:ea typeface="Times New Roman" panose="02020603050405020304" pitchFamily="18" charset="0"/>
                        </a:rPr>
                        <a:t>(13.1%)</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(14.8%)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(14.9%)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(16.7%)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(19.0%)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(17.5%)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6632545"/>
                  </a:ext>
                </a:extLst>
              </a:tr>
              <a:tr h="0">
                <a:tc rowSpan="2">
                  <a:txBody>
                    <a:bodyPr/>
                    <a:lstStyle/>
                    <a:p>
                      <a:pPr marL="0" marR="0" algn="ctr">
                        <a:lnSpc>
                          <a:spcPct val="115000"/>
                        </a:lnSpc>
                        <a:buNone/>
                      </a:pPr>
                      <a:r>
                        <a:rPr lang="en-US" sz="1400" kern="0">
                          <a:solidFill>
                            <a:srgbClr val="000000"/>
                          </a:solidFill>
                          <a:effectLst/>
                          <a:latin typeface="Times New Roman" panose="02020603050405020304" pitchFamily="18" charset="0"/>
                          <a:ea typeface="Times New Roman" panose="02020603050405020304" pitchFamily="18" charset="0"/>
                        </a:rPr>
                        <a:t>Change 2024-2029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b="1" kern="0" dirty="0">
                          <a:solidFill>
                            <a:srgbClr val="FF0000"/>
                          </a:solidFill>
                          <a:effectLst/>
                          <a:latin typeface="Times New Roman" panose="02020603050405020304" pitchFamily="18" charset="0"/>
                          <a:ea typeface="Times New Roman" panose="02020603050405020304" pitchFamily="18" charset="0"/>
                        </a:rPr>
                        <a:t>-674</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r>
                        <a:rPr lang="en-US" sz="1400" b="1" kern="0" dirty="0">
                          <a:solidFill>
                            <a:srgbClr val="FF0000"/>
                          </a:solidFill>
                          <a:effectLst/>
                          <a:latin typeface="Times New Roman" panose="02020603050405020304" pitchFamily="18" charset="0"/>
                          <a:ea typeface="Times New Roman" panose="02020603050405020304" pitchFamily="18" charset="0"/>
                        </a:rPr>
                        <a:t>-9</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b="1" kern="0" dirty="0">
                          <a:solidFill>
                            <a:srgbClr val="00B050"/>
                          </a:solidFill>
                          <a:effectLst/>
                          <a:latin typeface="Times New Roman" panose="02020603050405020304" pitchFamily="18" charset="0"/>
                          <a:ea typeface="Times New Roman" panose="02020603050405020304" pitchFamily="18" charset="0"/>
                        </a:rPr>
                        <a:t>800</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b="1" kern="0" dirty="0">
                          <a:solidFill>
                            <a:srgbClr val="FF0000"/>
                          </a:solidFill>
                          <a:effectLst/>
                          <a:latin typeface="Times New Roman" panose="02020603050405020304" pitchFamily="18" charset="0"/>
                          <a:ea typeface="Times New Roman" panose="02020603050405020304" pitchFamily="18" charset="0"/>
                        </a:rPr>
                        <a:t>-384</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b="1" kern="0" dirty="0">
                          <a:solidFill>
                            <a:srgbClr val="FF0000"/>
                          </a:solidFill>
                          <a:effectLst/>
                          <a:latin typeface="Times New Roman" panose="02020603050405020304" pitchFamily="18" charset="0"/>
                          <a:ea typeface="Times New Roman" panose="02020603050405020304" pitchFamily="18" charset="0"/>
                        </a:rPr>
                        <a:t>-4,998</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b="1" kern="0" dirty="0">
                          <a:solidFill>
                            <a:srgbClr val="00B050"/>
                          </a:solidFill>
                          <a:effectLst/>
                          <a:latin typeface="Times New Roman" panose="02020603050405020304" pitchFamily="18" charset="0"/>
                          <a:ea typeface="Times New Roman" panose="02020603050405020304" pitchFamily="18" charset="0"/>
                        </a:rPr>
                        <a:t>1,450</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1400" b="1" kern="0" dirty="0">
                          <a:solidFill>
                            <a:srgbClr val="00B050"/>
                          </a:solidFill>
                          <a:effectLst/>
                          <a:latin typeface="Times New Roman" panose="02020603050405020304" pitchFamily="18" charset="0"/>
                          <a:ea typeface="Times New Roman" panose="02020603050405020304" pitchFamily="18" charset="0"/>
                        </a:rPr>
                        <a:t>5,893</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01397473"/>
                  </a:ext>
                </a:extLst>
              </a:tr>
              <a:tr h="50800">
                <a:tc vMerge="1">
                  <a:txBody>
                    <a:bodyPr/>
                    <a:lstStyle/>
                    <a:p>
                      <a:endParaRPr lang="en-US"/>
                    </a:p>
                  </a:txBody>
                  <a:tcPr/>
                </a:tc>
                <a:tc>
                  <a:txBody>
                    <a:bodyPr/>
                    <a:lstStyle/>
                    <a:p>
                      <a:pPr algn="ctr"/>
                      <a:r>
                        <a:rPr lang="en-US" sz="1400" b="1" kern="0" dirty="0">
                          <a:solidFill>
                            <a:srgbClr val="FF0000"/>
                          </a:solidFill>
                          <a:effectLst/>
                          <a:latin typeface="Times New Roman" panose="02020603050405020304" pitchFamily="18" charset="0"/>
                          <a:ea typeface="Times New Roman" panose="02020603050405020304" pitchFamily="18" charset="0"/>
                        </a:rPr>
                        <a:t>(-6.5%)</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r>
                        <a:rPr lang="en-US" sz="1400" b="1" kern="0" dirty="0">
                          <a:solidFill>
                            <a:srgbClr val="FF0000"/>
                          </a:solidFill>
                          <a:effectLst/>
                          <a:latin typeface="Times New Roman" panose="02020603050405020304" pitchFamily="18" charset="0"/>
                          <a:ea typeface="Times New Roman" panose="02020603050405020304" pitchFamily="18" charset="0"/>
                        </a:rPr>
                        <a:t>(0.0%)</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0">
                          <a:solidFill>
                            <a:srgbClr val="00B050"/>
                          </a:solidFill>
                          <a:effectLst/>
                          <a:latin typeface="Times New Roman" panose="02020603050405020304" pitchFamily="18" charset="0"/>
                          <a:ea typeface="Times New Roman" panose="02020603050405020304" pitchFamily="18" charset="0"/>
                        </a:rPr>
                        <a:t>(2.4%)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0" dirty="0">
                          <a:solidFill>
                            <a:srgbClr val="FF0000"/>
                          </a:solidFill>
                          <a:effectLst/>
                          <a:latin typeface="Times New Roman" panose="02020603050405020304" pitchFamily="18" charset="0"/>
                          <a:ea typeface="Times New Roman" panose="02020603050405020304" pitchFamily="18" charset="0"/>
                        </a:rPr>
                        <a:t>(-1.1%)</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0">
                          <a:solidFill>
                            <a:srgbClr val="FF0000"/>
                          </a:solidFill>
                          <a:effectLst/>
                          <a:latin typeface="Times New Roman" panose="02020603050405020304" pitchFamily="18" charset="0"/>
                          <a:ea typeface="Times New Roman" panose="02020603050405020304" pitchFamily="18" charset="0"/>
                        </a:rPr>
                        <a:t>(-11.4%)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0">
                          <a:solidFill>
                            <a:srgbClr val="00B050"/>
                          </a:solidFill>
                          <a:effectLst/>
                          <a:latin typeface="Times New Roman" panose="02020603050405020304" pitchFamily="18" charset="0"/>
                          <a:ea typeface="Times New Roman" panose="02020603050405020304" pitchFamily="18" charset="0"/>
                        </a:rPr>
                        <a:t>(3.4%)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1400" b="1" kern="0" dirty="0">
                          <a:solidFill>
                            <a:srgbClr val="00B050"/>
                          </a:solidFill>
                          <a:effectLst/>
                          <a:latin typeface="Times New Roman" panose="02020603050405020304" pitchFamily="18" charset="0"/>
                          <a:ea typeface="Times New Roman" panose="02020603050405020304" pitchFamily="18" charset="0"/>
                        </a:rPr>
                        <a:t>(17.0%)</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2803720"/>
                  </a:ext>
                </a:extLst>
              </a:tr>
            </a:tbl>
          </a:graphicData>
        </a:graphic>
      </p:graphicFrame>
    </p:spTree>
    <p:extLst>
      <p:ext uri="{BB962C8B-B14F-4D97-AF65-F5344CB8AC3E}">
        <p14:creationId xmlns:p14="http://schemas.microsoft.com/office/powerpoint/2010/main" val="6798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0507-B658-8F54-1307-13E38DCAD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A5D46-ED16-F635-9C7B-A841FB2836AD}"/>
              </a:ext>
            </a:extLst>
          </p:cNvPr>
          <p:cNvSpPr txBox="1">
            <a:spLocks/>
          </p:cNvSpPr>
          <p:nvPr/>
        </p:nvSpPr>
        <p:spPr>
          <a:xfrm>
            <a:off x="457200" y="565760"/>
            <a:ext cx="11271379" cy="429338"/>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Demographics – Change in RENTER Households by Income</a:t>
            </a:r>
            <a:endParaRPr lang="en-US" sz="2400" dirty="0">
              <a:solidFill>
                <a:schemeClr val="bg1"/>
              </a:solidFill>
            </a:endParaRPr>
          </a:p>
        </p:txBody>
      </p:sp>
      <p:graphicFrame>
        <p:nvGraphicFramePr>
          <p:cNvPr id="4" name="Table 3">
            <a:extLst>
              <a:ext uri="{FF2B5EF4-FFF2-40B4-BE49-F238E27FC236}">
                <a16:creationId xmlns:a16="http://schemas.microsoft.com/office/drawing/2014/main" id="{46CE97B1-7AA7-E37F-29D9-018B509B6311}"/>
              </a:ext>
            </a:extLst>
          </p:cNvPr>
          <p:cNvGraphicFramePr>
            <a:graphicFrameLocks noGrp="1"/>
          </p:cNvGraphicFramePr>
          <p:nvPr>
            <p:extLst>
              <p:ext uri="{D42A27DB-BD31-4B8C-83A1-F6EECF244321}">
                <p14:modId xmlns:p14="http://schemas.microsoft.com/office/powerpoint/2010/main" val="2617503767"/>
              </p:ext>
            </p:extLst>
          </p:nvPr>
        </p:nvGraphicFramePr>
        <p:xfrm>
          <a:off x="1037066" y="1126499"/>
          <a:ext cx="9898864" cy="2714880"/>
        </p:xfrm>
        <a:graphic>
          <a:graphicData uri="http://schemas.openxmlformats.org/drawingml/2006/table">
            <a:tbl>
              <a:tblPr firstRow="1" firstCol="1" bandRow="1"/>
              <a:tblGrid>
                <a:gridCol w="1131735">
                  <a:extLst>
                    <a:ext uri="{9D8B030D-6E8A-4147-A177-3AD203B41FA5}">
                      <a16:colId xmlns:a16="http://schemas.microsoft.com/office/drawing/2014/main" val="768598250"/>
                    </a:ext>
                  </a:extLst>
                </a:gridCol>
                <a:gridCol w="1091061">
                  <a:extLst>
                    <a:ext uri="{9D8B030D-6E8A-4147-A177-3AD203B41FA5}">
                      <a16:colId xmlns:a16="http://schemas.microsoft.com/office/drawing/2014/main" val="2481908036"/>
                    </a:ext>
                  </a:extLst>
                </a:gridCol>
                <a:gridCol w="1091061">
                  <a:extLst>
                    <a:ext uri="{9D8B030D-6E8A-4147-A177-3AD203B41FA5}">
                      <a16:colId xmlns:a16="http://schemas.microsoft.com/office/drawing/2014/main" val="257549322"/>
                    </a:ext>
                  </a:extLst>
                </a:gridCol>
                <a:gridCol w="1091061">
                  <a:extLst>
                    <a:ext uri="{9D8B030D-6E8A-4147-A177-3AD203B41FA5}">
                      <a16:colId xmlns:a16="http://schemas.microsoft.com/office/drawing/2014/main" val="3431911890"/>
                    </a:ext>
                  </a:extLst>
                </a:gridCol>
                <a:gridCol w="1091061">
                  <a:extLst>
                    <a:ext uri="{9D8B030D-6E8A-4147-A177-3AD203B41FA5}">
                      <a16:colId xmlns:a16="http://schemas.microsoft.com/office/drawing/2014/main" val="3651536062"/>
                    </a:ext>
                  </a:extLst>
                </a:gridCol>
                <a:gridCol w="1091061">
                  <a:extLst>
                    <a:ext uri="{9D8B030D-6E8A-4147-A177-3AD203B41FA5}">
                      <a16:colId xmlns:a16="http://schemas.microsoft.com/office/drawing/2014/main" val="1970115492"/>
                    </a:ext>
                  </a:extLst>
                </a:gridCol>
                <a:gridCol w="1103264">
                  <a:extLst>
                    <a:ext uri="{9D8B030D-6E8A-4147-A177-3AD203B41FA5}">
                      <a16:colId xmlns:a16="http://schemas.microsoft.com/office/drawing/2014/main" val="4161457815"/>
                    </a:ext>
                  </a:extLst>
                </a:gridCol>
                <a:gridCol w="1104280">
                  <a:extLst>
                    <a:ext uri="{9D8B030D-6E8A-4147-A177-3AD203B41FA5}">
                      <a16:colId xmlns:a16="http://schemas.microsoft.com/office/drawing/2014/main" val="828288116"/>
                    </a:ext>
                  </a:extLst>
                </a:gridCol>
                <a:gridCol w="1104280">
                  <a:extLst>
                    <a:ext uri="{9D8B030D-6E8A-4147-A177-3AD203B41FA5}">
                      <a16:colId xmlns:a16="http://schemas.microsoft.com/office/drawing/2014/main" val="1930370669"/>
                    </a:ext>
                  </a:extLst>
                </a:gridCol>
              </a:tblGrid>
              <a:tr h="0">
                <a:tc rowSpan="2">
                  <a:txBody>
                    <a:bodyPr/>
                    <a:lstStyle/>
                    <a:p>
                      <a:pPr marL="0" marR="0">
                        <a:lnSpc>
                          <a:spcPct val="107000"/>
                        </a:lnSpc>
                      </a:pPr>
                      <a:r>
                        <a:rPr lang="en-US" sz="1600" kern="0">
                          <a:effectLst/>
                          <a:latin typeface="Times New Roman" panose="02020603050405020304" pitchFamily="18" charset="0"/>
                          <a:ea typeface="Times New Roman" panose="02020603050405020304" pitchFamily="18" charset="0"/>
                        </a:rPr>
                        <a:t> </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8">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Renter Households by Income</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46034"/>
                  </a:ext>
                </a:extLst>
              </a:tr>
              <a:tr h="0">
                <a:tc vMerge="1">
                  <a:txBody>
                    <a:bodyPr/>
                    <a:lstStyle/>
                    <a:p>
                      <a:endParaRPr lang="en-US"/>
                    </a:p>
                  </a:txBody>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Less Than $15,000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$15,000 - $24,999</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$25,000 - $34,999</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$35,000 - $49,999</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$50,000 - $74,999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$75,000 - $99,999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$100,000 - $149,999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$150,000 &amp; Higher</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662895485"/>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2020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17,214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10,242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8,966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9,379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8,642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3,619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2,086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998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71416782"/>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(28.2%)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(16.8%)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8744340"/>
                  </a:ext>
                </a:extLst>
              </a:tr>
              <a:tr h="0">
                <a:tc rowSpan="2">
                  <a:txBody>
                    <a:bodyPr/>
                    <a:lstStyle/>
                    <a:p>
                      <a:pPr marL="0" marR="0" algn="ctr">
                        <a:lnSpc>
                          <a:spcPct val="107000"/>
                        </a:lnSpc>
                      </a:pPr>
                      <a:r>
                        <a:rPr lang="en-US" sz="1600" kern="0" dirty="0">
                          <a:effectLst/>
                          <a:latin typeface="Times New Roman" panose="02020603050405020304" pitchFamily="18" charset="0"/>
                          <a:ea typeface="Times New Roman" panose="02020603050405020304" pitchFamily="18" charset="0"/>
                        </a:rPr>
                        <a:t>2024</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14,629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8,651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7,281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8,174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8,211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5,230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2,610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1,756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75268500"/>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(25.9%)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(4.6%)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1625037"/>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2029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13,117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7,177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6,326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7,297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8,137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5,526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3,120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2,328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6826720"/>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(24.7%)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(13.5%)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(11.9%)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(13.8%)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(10.4%)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(4.4%)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9490449"/>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Change 2024-2029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-1,512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-1,474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-955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-877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296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510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572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48611764"/>
                  </a:ext>
                </a:extLst>
              </a:tr>
              <a:tr h="0">
                <a:tc vMerge="1">
                  <a:txBody>
                    <a:bodyPr/>
                    <a:lstStyle/>
                    <a:p>
                      <a:endParaRPr lang="en-US"/>
                    </a:p>
                  </a:txBody>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(-10.3%)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(-17.0%)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(-13.1%)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(-10.7%)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(-0.9%)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(5.7%)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(19.5%)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dirty="0">
                          <a:solidFill>
                            <a:srgbClr val="00B050"/>
                          </a:solidFill>
                          <a:effectLst/>
                          <a:latin typeface="Times New Roman" panose="02020603050405020304" pitchFamily="18" charset="0"/>
                          <a:ea typeface="Times New Roman" panose="02020603050405020304" pitchFamily="18" charset="0"/>
                        </a:rPr>
                        <a:t>(32.6%)</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4733445"/>
                  </a:ext>
                </a:extLst>
              </a:tr>
            </a:tbl>
          </a:graphicData>
        </a:graphic>
      </p:graphicFrame>
      <p:sp>
        <p:nvSpPr>
          <p:cNvPr id="5" name="TextBox 4">
            <a:extLst>
              <a:ext uri="{FF2B5EF4-FFF2-40B4-BE49-F238E27FC236}">
                <a16:creationId xmlns:a16="http://schemas.microsoft.com/office/drawing/2014/main" id="{E9D24E80-A28C-E1D1-C1F4-0DCB100DB0E2}"/>
              </a:ext>
            </a:extLst>
          </p:cNvPr>
          <p:cNvSpPr txBox="1"/>
          <p:nvPr/>
        </p:nvSpPr>
        <p:spPr>
          <a:xfrm>
            <a:off x="144850" y="3972780"/>
            <a:ext cx="11896077" cy="2828916"/>
          </a:xfrm>
          <a:prstGeom prst="rect">
            <a:avLst/>
          </a:prstGeom>
          <a:solidFill>
            <a:srgbClr val="39A0ED"/>
          </a:solidFill>
        </p:spPr>
        <p:txBody>
          <a:bodyPr wrap="square">
            <a:spAutoFit/>
          </a:bodyPr>
          <a:lstStyle/>
          <a:p>
            <a:pPr marL="0" marR="0" lvl="2" algn="just">
              <a:lnSpc>
                <a:spcPct val="107000"/>
              </a:lnSpc>
              <a:spcBef>
                <a:spcPts val="0"/>
              </a:spcBef>
              <a:spcAft>
                <a:spcPts val="0"/>
              </a:spcAft>
            </a:pPr>
            <a:r>
              <a:rPr lang="en-US" sz="2800" dirty="0">
                <a:solidFill>
                  <a:schemeClr val="bg1"/>
                </a:solidFill>
                <a:ea typeface="Calibri" panose="020F0502020204030204" pitchFamily="34" charset="0"/>
                <a:cs typeface="Times New Roman" panose="02020603050405020304" pitchFamily="18" charset="0"/>
              </a:rPr>
              <a:t>Despite the significant </a:t>
            </a:r>
            <a:r>
              <a:rPr lang="en-US" sz="2800" b="1" dirty="0">
                <a:solidFill>
                  <a:schemeClr val="bg1"/>
                </a:solidFill>
                <a:ea typeface="Calibri" panose="020F0502020204030204" pitchFamily="34" charset="0"/>
                <a:cs typeface="Times New Roman" panose="02020603050405020304" pitchFamily="18" charset="0"/>
              </a:rPr>
              <a:t>projected increase in the higher-income </a:t>
            </a:r>
            <a:r>
              <a:rPr lang="en-US" sz="2800" dirty="0">
                <a:solidFill>
                  <a:schemeClr val="bg1"/>
                </a:solidFill>
                <a:ea typeface="Calibri" panose="020F0502020204030204" pitchFamily="34" charset="0"/>
                <a:cs typeface="Times New Roman" panose="02020603050405020304" pitchFamily="18" charset="0"/>
              </a:rPr>
              <a:t>(earning $75,000+) renter households, it is important to note that </a:t>
            </a:r>
            <a:r>
              <a:rPr lang="en-US" sz="2800" b="1" dirty="0">
                <a:solidFill>
                  <a:schemeClr val="bg1"/>
                </a:solidFill>
                <a:ea typeface="Calibri" panose="020F0502020204030204" pitchFamily="34" charset="0"/>
                <a:cs typeface="Times New Roman" panose="02020603050405020304" pitchFamily="18" charset="0"/>
              </a:rPr>
              <a:t>over one-half (50.1%) of renter households</a:t>
            </a:r>
            <a:r>
              <a:rPr lang="en-US" sz="2800" dirty="0">
                <a:solidFill>
                  <a:schemeClr val="bg1"/>
                </a:solidFill>
                <a:ea typeface="Calibri" panose="020F0502020204030204" pitchFamily="34" charset="0"/>
                <a:cs typeface="Times New Roman" panose="02020603050405020304" pitchFamily="18" charset="0"/>
              </a:rPr>
              <a:t> in the region are projected to </a:t>
            </a:r>
            <a:r>
              <a:rPr lang="en-US" sz="2800" b="1" dirty="0">
                <a:solidFill>
                  <a:schemeClr val="bg1"/>
                </a:solidFill>
                <a:ea typeface="Calibri" panose="020F0502020204030204" pitchFamily="34" charset="0"/>
                <a:cs typeface="Times New Roman" panose="02020603050405020304" pitchFamily="18" charset="0"/>
              </a:rPr>
              <a:t>continue earning less than $35,000 annually</a:t>
            </a:r>
            <a:r>
              <a:rPr lang="en-US" sz="2800" dirty="0">
                <a:solidFill>
                  <a:schemeClr val="bg1"/>
                </a:solidFill>
                <a:ea typeface="Calibri" panose="020F0502020204030204" pitchFamily="34" charset="0"/>
                <a:cs typeface="Times New Roman" panose="02020603050405020304" pitchFamily="18" charset="0"/>
              </a:rPr>
              <a:t>. As such, </a:t>
            </a:r>
            <a:r>
              <a:rPr lang="en-US" sz="2800" b="1" dirty="0">
                <a:solidFill>
                  <a:schemeClr val="bg1"/>
                </a:solidFill>
                <a:ea typeface="Calibri" panose="020F0502020204030204" pitchFamily="34" charset="0"/>
                <a:cs typeface="Times New Roman" panose="02020603050405020304" pitchFamily="18" charset="0"/>
              </a:rPr>
              <a:t>demand will likely increase for moderate and higher-priced rentals,</a:t>
            </a:r>
            <a:r>
              <a:rPr lang="en-US" sz="2800" dirty="0">
                <a:solidFill>
                  <a:schemeClr val="bg1"/>
                </a:solidFill>
                <a:ea typeface="Calibri" panose="020F0502020204030204" pitchFamily="34" charset="0"/>
                <a:cs typeface="Times New Roman" panose="02020603050405020304" pitchFamily="18" charset="0"/>
              </a:rPr>
              <a:t> but substantial </a:t>
            </a:r>
            <a:r>
              <a:rPr lang="en-US" sz="2800" b="1" dirty="0">
                <a:solidFill>
                  <a:schemeClr val="bg1"/>
                </a:solidFill>
                <a:ea typeface="Calibri" panose="020F0502020204030204" pitchFamily="34" charset="0"/>
                <a:cs typeface="Times New Roman" panose="02020603050405020304" pitchFamily="18" charset="0"/>
              </a:rPr>
              <a:t>demand will persist for affordably priced rentals </a:t>
            </a:r>
            <a:r>
              <a:rPr lang="en-US" sz="2800" dirty="0">
                <a:solidFill>
                  <a:schemeClr val="bg1"/>
                </a:solidFill>
                <a:ea typeface="Calibri" panose="020F0502020204030204" pitchFamily="34" charset="0"/>
                <a:cs typeface="Times New Roman" panose="02020603050405020304" pitchFamily="18" charset="0"/>
              </a:rPr>
              <a:t>in Region G. </a:t>
            </a:r>
          </a:p>
        </p:txBody>
      </p:sp>
      <p:sp>
        <p:nvSpPr>
          <p:cNvPr id="3" name="Rectangle 2">
            <a:extLst>
              <a:ext uri="{FF2B5EF4-FFF2-40B4-BE49-F238E27FC236}">
                <a16:creationId xmlns:a16="http://schemas.microsoft.com/office/drawing/2014/main" id="{1EA99B3A-E173-5E7F-E869-A7FFC8893E47}"/>
              </a:ext>
            </a:extLst>
          </p:cNvPr>
          <p:cNvSpPr/>
          <p:nvPr/>
        </p:nvSpPr>
        <p:spPr>
          <a:xfrm>
            <a:off x="2171700" y="2841057"/>
            <a:ext cx="3271971" cy="47435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23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FC1C-7681-7E8F-DF47-89E43AAD2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067C6-3322-4D1E-C1B5-41D6D481C4E9}"/>
              </a:ext>
            </a:extLst>
          </p:cNvPr>
          <p:cNvSpPr txBox="1">
            <a:spLocks/>
          </p:cNvSpPr>
          <p:nvPr/>
        </p:nvSpPr>
        <p:spPr>
          <a:xfrm>
            <a:off x="457200" y="565760"/>
            <a:ext cx="11271379" cy="429338"/>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bg1"/>
                </a:solidFill>
              </a:rPr>
              <a:t>Demographics – Change in OWNER Households by Income</a:t>
            </a:r>
            <a:endParaRPr lang="en-US" sz="2400" dirty="0">
              <a:solidFill>
                <a:schemeClr val="bg1"/>
              </a:solidFill>
            </a:endParaRPr>
          </a:p>
        </p:txBody>
      </p:sp>
      <p:graphicFrame>
        <p:nvGraphicFramePr>
          <p:cNvPr id="4" name="Table 3">
            <a:extLst>
              <a:ext uri="{FF2B5EF4-FFF2-40B4-BE49-F238E27FC236}">
                <a16:creationId xmlns:a16="http://schemas.microsoft.com/office/drawing/2014/main" id="{C6BD02F6-4E7F-F5C4-977A-AA1EAABC75DA}"/>
              </a:ext>
            </a:extLst>
          </p:cNvPr>
          <p:cNvGraphicFramePr>
            <a:graphicFrameLocks noGrp="1"/>
          </p:cNvGraphicFramePr>
          <p:nvPr>
            <p:extLst>
              <p:ext uri="{D42A27DB-BD31-4B8C-83A1-F6EECF244321}">
                <p14:modId xmlns:p14="http://schemas.microsoft.com/office/powerpoint/2010/main" val="1910837994"/>
              </p:ext>
            </p:extLst>
          </p:nvPr>
        </p:nvGraphicFramePr>
        <p:xfrm>
          <a:off x="1037066" y="1126499"/>
          <a:ext cx="9898864" cy="2714880"/>
        </p:xfrm>
        <a:graphic>
          <a:graphicData uri="http://schemas.openxmlformats.org/drawingml/2006/table">
            <a:tbl>
              <a:tblPr firstRow="1" firstCol="1" bandRow="1"/>
              <a:tblGrid>
                <a:gridCol w="1131735">
                  <a:extLst>
                    <a:ext uri="{9D8B030D-6E8A-4147-A177-3AD203B41FA5}">
                      <a16:colId xmlns:a16="http://schemas.microsoft.com/office/drawing/2014/main" val="768598250"/>
                    </a:ext>
                  </a:extLst>
                </a:gridCol>
                <a:gridCol w="1091061">
                  <a:extLst>
                    <a:ext uri="{9D8B030D-6E8A-4147-A177-3AD203B41FA5}">
                      <a16:colId xmlns:a16="http://schemas.microsoft.com/office/drawing/2014/main" val="2481908036"/>
                    </a:ext>
                  </a:extLst>
                </a:gridCol>
                <a:gridCol w="1091061">
                  <a:extLst>
                    <a:ext uri="{9D8B030D-6E8A-4147-A177-3AD203B41FA5}">
                      <a16:colId xmlns:a16="http://schemas.microsoft.com/office/drawing/2014/main" val="257549322"/>
                    </a:ext>
                  </a:extLst>
                </a:gridCol>
                <a:gridCol w="1091061">
                  <a:extLst>
                    <a:ext uri="{9D8B030D-6E8A-4147-A177-3AD203B41FA5}">
                      <a16:colId xmlns:a16="http://schemas.microsoft.com/office/drawing/2014/main" val="3431911890"/>
                    </a:ext>
                  </a:extLst>
                </a:gridCol>
                <a:gridCol w="1091061">
                  <a:extLst>
                    <a:ext uri="{9D8B030D-6E8A-4147-A177-3AD203B41FA5}">
                      <a16:colId xmlns:a16="http://schemas.microsoft.com/office/drawing/2014/main" val="3651536062"/>
                    </a:ext>
                  </a:extLst>
                </a:gridCol>
                <a:gridCol w="1091061">
                  <a:extLst>
                    <a:ext uri="{9D8B030D-6E8A-4147-A177-3AD203B41FA5}">
                      <a16:colId xmlns:a16="http://schemas.microsoft.com/office/drawing/2014/main" val="1970115492"/>
                    </a:ext>
                  </a:extLst>
                </a:gridCol>
                <a:gridCol w="1103264">
                  <a:extLst>
                    <a:ext uri="{9D8B030D-6E8A-4147-A177-3AD203B41FA5}">
                      <a16:colId xmlns:a16="http://schemas.microsoft.com/office/drawing/2014/main" val="4161457815"/>
                    </a:ext>
                  </a:extLst>
                </a:gridCol>
                <a:gridCol w="1104280">
                  <a:extLst>
                    <a:ext uri="{9D8B030D-6E8A-4147-A177-3AD203B41FA5}">
                      <a16:colId xmlns:a16="http://schemas.microsoft.com/office/drawing/2014/main" val="828288116"/>
                    </a:ext>
                  </a:extLst>
                </a:gridCol>
                <a:gridCol w="1104280">
                  <a:extLst>
                    <a:ext uri="{9D8B030D-6E8A-4147-A177-3AD203B41FA5}">
                      <a16:colId xmlns:a16="http://schemas.microsoft.com/office/drawing/2014/main" val="1930370669"/>
                    </a:ext>
                  </a:extLst>
                </a:gridCol>
              </a:tblGrid>
              <a:tr h="0">
                <a:tc rowSpan="2">
                  <a:txBody>
                    <a:bodyPr/>
                    <a:lstStyle/>
                    <a:p>
                      <a:pPr marL="0" marR="0">
                        <a:lnSpc>
                          <a:spcPct val="107000"/>
                        </a:lnSpc>
                      </a:pPr>
                      <a:r>
                        <a:rPr lang="en-US" sz="1600" kern="0">
                          <a:effectLst/>
                          <a:latin typeface="Times New Roman" panose="02020603050405020304" pitchFamily="18" charset="0"/>
                          <a:ea typeface="Times New Roman" panose="02020603050405020304" pitchFamily="18" charset="0"/>
                        </a:rPr>
                        <a:t> </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8">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Owner Households by Income</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46034"/>
                  </a:ext>
                </a:extLst>
              </a:tr>
              <a:tr h="0">
                <a:tc vMerge="1">
                  <a:txBody>
                    <a:bodyPr/>
                    <a:lstStyle/>
                    <a:p>
                      <a:endParaRPr lang="en-US"/>
                    </a:p>
                  </a:txBody>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Less Than $15,000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$15,000 - $24,999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$25,000 - $34,999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$35,000 - $49,999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$50,000 - $74,999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$75,000 - $99,999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a:solidFill>
                            <a:srgbClr val="FFFFFF"/>
                          </a:solidFill>
                          <a:effectLst/>
                          <a:latin typeface="Times New Roman" panose="02020603050405020304" pitchFamily="18" charset="0"/>
                          <a:ea typeface="Times New Roman" panose="02020603050405020304" pitchFamily="18" charset="0"/>
                        </a:rPr>
                        <a:t>$100,000 - $149,999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lnSpc>
                          <a:spcPct val="107000"/>
                        </a:lnSpc>
                      </a:pPr>
                      <a:r>
                        <a:rPr lang="en-US" sz="1600" b="1" kern="0" dirty="0">
                          <a:solidFill>
                            <a:srgbClr val="FFFFFF"/>
                          </a:solidFill>
                          <a:effectLst/>
                          <a:latin typeface="Times New Roman" panose="02020603050405020304" pitchFamily="18" charset="0"/>
                          <a:ea typeface="Times New Roman" panose="02020603050405020304" pitchFamily="18" charset="0"/>
                        </a:rPr>
                        <a:t>$150,000 &amp; Higher</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2662895485"/>
                  </a:ext>
                </a:extLst>
              </a:tr>
              <a:tr h="0">
                <a:tc rowSpan="2">
                  <a:txBody>
                    <a:bodyPr/>
                    <a:lstStyle/>
                    <a:p>
                      <a:pPr marL="0" marR="0" algn="ctr">
                        <a:lnSpc>
                          <a:spcPct val="107000"/>
                        </a:lnSpc>
                      </a:pPr>
                      <a:r>
                        <a:rPr lang="en-US" sz="1600" kern="0" dirty="0">
                          <a:effectLst/>
                          <a:latin typeface="Times New Roman" panose="02020603050405020304" pitchFamily="18" charset="0"/>
                          <a:ea typeface="Times New Roman" panose="02020603050405020304" pitchFamily="18" charset="0"/>
                        </a:rPr>
                        <a:t>2020</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11,814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14,436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17,312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24,898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34,396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22,955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25,038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16,602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71416782"/>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(7.1%)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(8.6%)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(10.3%)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(14.9%)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(20.5%)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(13.7%)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8744340"/>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2024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10,885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11,734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13,545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21,712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31,533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26,159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29,857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27,895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75268500"/>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(6.3%)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(6.8%)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(7.8%)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(12.5%)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(18.2%)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dirty="0">
                          <a:solidFill>
                            <a:srgbClr val="000000"/>
                          </a:solidFill>
                          <a:effectLst/>
                          <a:latin typeface="Times New Roman" panose="02020603050405020304" pitchFamily="18" charset="0"/>
                          <a:ea typeface="Times New Roman" panose="02020603050405020304" pitchFamily="18" charset="0"/>
                        </a:rPr>
                        <a:t>(17.2%)</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(16.1%)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1625037"/>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2029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9,596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9,584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11,695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19,238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30,712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27,332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35,000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35,755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6826720"/>
                  </a:ext>
                </a:extLst>
              </a:tr>
              <a:tr h="0">
                <a:tc vMerge="1">
                  <a:txBody>
                    <a:bodyPr/>
                    <a:lstStyle/>
                    <a:p>
                      <a:endParaRPr lang="en-US"/>
                    </a:p>
                  </a:txBody>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(5.4%)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(6.5%)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(10.8%)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(17.2%)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(15.3%)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(19.6%)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kern="0">
                          <a:solidFill>
                            <a:srgbClr val="000000"/>
                          </a:solidFill>
                          <a:effectLst/>
                          <a:latin typeface="Times New Roman" panose="02020603050405020304" pitchFamily="18" charset="0"/>
                          <a:ea typeface="Times New Roman" panose="02020603050405020304" pitchFamily="18" charset="0"/>
                        </a:rPr>
                        <a:t>(20.0%)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9490449"/>
                  </a:ext>
                </a:extLst>
              </a:tr>
              <a:tr h="0">
                <a:tc rowSpan="2">
                  <a:txBody>
                    <a:bodyPr/>
                    <a:lstStyle/>
                    <a:p>
                      <a:pPr marL="0" marR="0" algn="ctr">
                        <a:lnSpc>
                          <a:spcPct val="107000"/>
                        </a:lnSpc>
                      </a:pPr>
                      <a:r>
                        <a:rPr lang="en-US" sz="1600" kern="0">
                          <a:effectLst/>
                          <a:latin typeface="Times New Roman" panose="02020603050405020304" pitchFamily="18" charset="0"/>
                          <a:ea typeface="Times New Roman" panose="02020603050405020304" pitchFamily="18" charset="0"/>
                        </a:rPr>
                        <a:t>Change 2024-2029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-1,289</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-2,150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-1,850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-2,474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-821</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1,173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5,143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7,860</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48611764"/>
                  </a:ext>
                </a:extLst>
              </a:tr>
              <a:tr h="0">
                <a:tc vMerge="1">
                  <a:txBody>
                    <a:bodyPr/>
                    <a:lstStyle/>
                    <a:p>
                      <a:endParaRPr lang="en-US"/>
                    </a:p>
                  </a:txBody>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(-11.8%)</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(-18.3%)</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(-13.7%)</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(-11.4%)</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FF0000"/>
                          </a:solidFill>
                          <a:effectLst/>
                          <a:latin typeface="Times New Roman" panose="02020603050405020304" pitchFamily="18" charset="0"/>
                          <a:ea typeface="Times New Roman" panose="02020603050405020304" pitchFamily="18" charset="0"/>
                        </a:rPr>
                        <a:t>(-2.6%)</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(4.5%)</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a:solidFill>
                            <a:srgbClr val="00B050"/>
                          </a:solidFill>
                          <a:effectLst/>
                          <a:latin typeface="Times New Roman" panose="02020603050405020304" pitchFamily="18" charset="0"/>
                          <a:ea typeface="Times New Roman" panose="02020603050405020304" pitchFamily="18" charset="0"/>
                        </a:rPr>
                        <a:t>(17.2%)</a:t>
                      </a:r>
                      <a:endParaRPr lang="en-US" sz="16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b="1" kern="0" dirty="0">
                          <a:solidFill>
                            <a:srgbClr val="00B050"/>
                          </a:solidFill>
                          <a:effectLst/>
                          <a:latin typeface="Times New Roman" panose="02020603050405020304" pitchFamily="18" charset="0"/>
                          <a:ea typeface="Times New Roman" panose="02020603050405020304" pitchFamily="18" charset="0"/>
                        </a:rPr>
                        <a:t>(28.2%)</a:t>
                      </a:r>
                      <a:endParaRPr lang="en-US" sz="16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4733445"/>
                  </a:ext>
                </a:extLst>
              </a:tr>
            </a:tbl>
          </a:graphicData>
        </a:graphic>
      </p:graphicFrame>
      <p:sp>
        <p:nvSpPr>
          <p:cNvPr id="3" name="TextBox 2">
            <a:extLst>
              <a:ext uri="{FF2B5EF4-FFF2-40B4-BE49-F238E27FC236}">
                <a16:creationId xmlns:a16="http://schemas.microsoft.com/office/drawing/2014/main" id="{D191876D-331A-F1EE-0FCC-A4456C760F2F}"/>
              </a:ext>
            </a:extLst>
          </p:cNvPr>
          <p:cNvSpPr txBox="1"/>
          <p:nvPr/>
        </p:nvSpPr>
        <p:spPr>
          <a:xfrm>
            <a:off x="159798" y="3961984"/>
            <a:ext cx="11887200" cy="2367892"/>
          </a:xfrm>
          <a:prstGeom prst="rect">
            <a:avLst/>
          </a:prstGeom>
          <a:solidFill>
            <a:srgbClr val="39A0ED"/>
          </a:solidFill>
        </p:spPr>
        <p:txBody>
          <a:bodyPr wrap="square">
            <a:spAutoFit/>
          </a:bodyPr>
          <a:lstStyle/>
          <a:p>
            <a:pPr marL="0" marR="0" lvl="2" algn="just">
              <a:lnSpc>
                <a:spcPct val="107000"/>
              </a:lnSpc>
              <a:spcBef>
                <a:spcPts val="0"/>
              </a:spcBef>
              <a:spcAft>
                <a:spcPts val="0"/>
              </a:spcAft>
            </a:pPr>
            <a:r>
              <a:rPr lang="en-US" sz="2800" dirty="0">
                <a:solidFill>
                  <a:schemeClr val="bg1"/>
                </a:solidFill>
                <a:ea typeface="Calibri" panose="020F0502020204030204" pitchFamily="34" charset="0"/>
                <a:cs typeface="Times New Roman" panose="02020603050405020304" pitchFamily="18" charset="0"/>
              </a:rPr>
              <a:t>Between 2024 and 2029, owner household growth is projected to </a:t>
            </a:r>
            <a:r>
              <a:rPr lang="en-US" sz="2800" b="1" dirty="0">
                <a:solidFill>
                  <a:schemeClr val="bg1"/>
                </a:solidFill>
                <a:ea typeface="Calibri" panose="020F0502020204030204" pitchFamily="34" charset="0"/>
                <a:cs typeface="Times New Roman" panose="02020603050405020304" pitchFamily="18" charset="0"/>
              </a:rPr>
              <a:t>primarily be concentrated among owner households earning $75,000 or more</a:t>
            </a:r>
            <a:r>
              <a:rPr lang="en-US" sz="2800" dirty="0">
                <a:solidFill>
                  <a:schemeClr val="bg1"/>
                </a:solidFill>
                <a:ea typeface="Calibri" panose="020F0502020204030204" pitchFamily="34" charset="0"/>
                <a:cs typeface="Times New Roman" panose="02020603050405020304" pitchFamily="18" charset="0"/>
              </a:rPr>
              <a:t>. Regardless, with </a:t>
            </a:r>
            <a:r>
              <a:rPr lang="en-US" sz="2800" b="1" dirty="0">
                <a:solidFill>
                  <a:schemeClr val="bg1"/>
                </a:solidFill>
                <a:ea typeface="Calibri" panose="020F0502020204030204" pitchFamily="34" charset="0"/>
                <a:cs typeface="Times New Roman" panose="02020603050405020304" pitchFamily="18" charset="0"/>
              </a:rPr>
              <a:t>very limited overall for-sale availability</a:t>
            </a:r>
            <a:r>
              <a:rPr lang="en-US" sz="2800" dirty="0">
                <a:solidFill>
                  <a:schemeClr val="bg1"/>
                </a:solidFill>
                <a:ea typeface="Calibri" panose="020F0502020204030204" pitchFamily="34" charset="0"/>
                <a:cs typeface="Times New Roman" panose="02020603050405020304" pitchFamily="18" charset="0"/>
              </a:rPr>
              <a:t> throughout the region, there will be </a:t>
            </a:r>
            <a:r>
              <a:rPr lang="en-US" sz="2800" b="1" dirty="0">
                <a:solidFill>
                  <a:schemeClr val="bg1"/>
                </a:solidFill>
                <a:ea typeface="Calibri" panose="020F0502020204030204" pitchFamily="34" charset="0"/>
                <a:cs typeface="Times New Roman" panose="02020603050405020304" pitchFamily="18" charset="0"/>
              </a:rPr>
              <a:t>demand for a variety of for-sale housing product by price</a:t>
            </a:r>
            <a:r>
              <a:rPr lang="en-US" sz="2800" dirty="0">
                <a:solidFill>
                  <a:schemeClr val="bg1"/>
                </a:solidFill>
                <a:ea typeface="Calibri" panose="020F0502020204030204" pitchFamily="34" charset="0"/>
                <a:cs typeface="Times New Roman" panose="02020603050405020304" pitchFamily="18" charset="0"/>
              </a:rPr>
              <a:t>. </a:t>
            </a:r>
            <a:endParaRPr lang="en-US" sz="2200" dirty="0">
              <a:solidFill>
                <a:schemeClr val="accent1"/>
              </a:solidFill>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EAC14BD-39BD-C447-5D61-37654DA5F5D8}"/>
              </a:ext>
            </a:extLst>
          </p:cNvPr>
          <p:cNvSpPr/>
          <p:nvPr/>
        </p:nvSpPr>
        <p:spPr>
          <a:xfrm>
            <a:off x="7622849" y="2845843"/>
            <a:ext cx="3313081" cy="50851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16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DBEDE-0621-978F-D925-D72B975A350F}"/>
              </a:ext>
            </a:extLst>
          </p:cNvPr>
          <p:cNvSpPr txBox="1">
            <a:spLocks/>
          </p:cNvSpPr>
          <p:nvPr/>
        </p:nvSpPr>
        <p:spPr>
          <a:xfrm>
            <a:off x="460310" y="573307"/>
            <a:ext cx="11271379" cy="74670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spcAft>
                <a:spcPts val="600"/>
              </a:spcAft>
            </a:pPr>
            <a:r>
              <a:rPr lang="en-US" sz="2400" cap="none" dirty="0">
                <a:solidFill>
                  <a:schemeClr val="bg1"/>
                </a:solidFill>
              </a:rPr>
              <a:t>Substandard &amp; Cost Burdened Households</a:t>
            </a:r>
          </a:p>
        </p:txBody>
      </p:sp>
      <p:sp>
        <p:nvSpPr>
          <p:cNvPr id="16" name="TextBox 15">
            <a:extLst>
              <a:ext uri="{FF2B5EF4-FFF2-40B4-BE49-F238E27FC236}">
                <a16:creationId xmlns:a16="http://schemas.microsoft.com/office/drawing/2014/main" id="{3F4FAB7E-ADED-D742-027F-312929A6A47F}"/>
              </a:ext>
            </a:extLst>
          </p:cNvPr>
          <p:cNvSpPr txBox="1"/>
          <p:nvPr/>
        </p:nvSpPr>
        <p:spPr>
          <a:xfrm>
            <a:off x="7646799" y="3636737"/>
            <a:ext cx="4084890" cy="1200329"/>
          </a:xfrm>
          <a:prstGeom prst="rect">
            <a:avLst/>
          </a:prstGeom>
          <a:solidFill>
            <a:schemeClr val="accent1">
              <a:lumMod val="75000"/>
            </a:schemeClr>
          </a:solidFill>
        </p:spPr>
        <p:txBody>
          <a:bodyPr wrap="square">
            <a:spAutoFit/>
          </a:bodyPr>
          <a:lstStyle>
            <a:defPPr>
              <a:defRPr lang="en-US"/>
            </a:defPPr>
            <a:lvl1pPr algn="ctr">
              <a:defRPr sz="2200" b="1">
                <a:solidFill>
                  <a:schemeClr val="accent1"/>
                </a:solidFill>
                <a:latin typeface="Gill Sans MT" panose="020B0502020104020203"/>
                <a:ea typeface="Calibri" panose="020F0502020204030204" pitchFamily="34" charset="0"/>
                <a:cs typeface="Times New Roman" panose="02020603050405020304" pitchFamily="18" charset="0"/>
              </a:defRPr>
            </a:lvl1pPr>
          </a:lstStyle>
          <a:p>
            <a:endParaRPr lang="en-US" sz="600" dirty="0">
              <a:solidFill>
                <a:schemeClr val="bg1"/>
              </a:solidFill>
            </a:endParaRPr>
          </a:p>
          <a:p>
            <a:r>
              <a:rPr lang="en-US" dirty="0">
                <a:solidFill>
                  <a:schemeClr val="bg1"/>
                </a:solidFill>
              </a:rPr>
              <a:t>Nearly 57,000 households in Region G are housing cost burdened.</a:t>
            </a:r>
            <a:endParaRPr lang="en-US" sz="1200" dirty="0">
              <a:solidFill>
                <a:schemeClr val="bg1"/>
              </a:solidFill>
            </a:endParaRPr>
          </a:p>
        </p:txBody>
      </p:sp>
      <p:sp>
        <p:nvSpPr>
          <p:cNvPr id="12" name="TextBox 11">
            <a:extLst>
              <a:ext uri="{FF2B5EF4-FFF2-40B4-BE49-F238E27FC236}">
                <a16:creationId xmlns:a16="http://schemas.microsoft.com/office/drawing/2014/main" id="{91D1E90A-BF18-4C53-FEBF-C06A92B02923}"/>
              </a:ext>
            </a:extLst>
          </p:cNvPr>
          <p:cNvSpPr txBox="1"/>
          <p:nvPr/>
        </p:nvSpPr>
        <p:spPr>
          <a:xfrm>
            <a:off x="7646799" y="4836590"/>
            <a:ext cx="4084890" cy="1813052"/>
          </a:xfrm>
          <a:prstGeom prst="rect">
            <a:avLst/>
          </a:prstGeom>
          <a:solidFill>
            <a:srgbClr val="0070C0"/>
          </a:solidFill>
        </p:spPr>
        <p:txBody>
          <a:bodyPr wrap="square">
            <a:spAutoFit/>
          </a:bodyPr>
          <a:lstStyle/>
          <a:p>
            <a:pPr algn="ctr"/>
            <a:endParaRPr lang="en-US" sz="1200" b="1" u="sng" dirty="0">
              <a:solidFill>
                <a:schemeClr val="bg1"/>
              </a:solidFill>
              <a:latin typeface="Gill Sans MT" panose="020B0502020104020203"/>
              <a:ea typeface="Calibri" panose="020F0502020204030204" pitchFamily="34" charset="0"/>
              <a:cs typeface="Times New Roman" panose="02020603050405020304" pitchFamily="18" charset="0"/>
            </a:endParaRPr>
          </a:p>
          <a:p>
            <a:pPr algn="ctr"/>
            <a:r>
              <a:rPr lang="en-US" sz="2200" b="1" u="sng" dirty="0">
                <a:solidFill>
                  <a:schemeClr val="bg1"/>
                </a:solidFill>
                <a:latin typeface="Gill Sans MT" panose="020B0502020104020203"/>
                <a:ea typeface="Calibri" panose="020F0502020204030204" pitchFamily="34" charset="0"/>
                <a:cs typeface="Times New Roman" panose="02020603050405020304" pitchFamily="18" charset="0"/>
              </a:rPr>
              <a:t>Severe</a:t>
            </a:r>
            <a:r>
              <a:rPr lang="en-US" sz="2200" b="1" dirty="0">
                <a:solidFill>
                  <a:schemeClr val="bg1"/>
                </a:solidFill>
                <a:latin typeface="Gill Sans MT" panose="020B0502020104020203"/>
                <a:ea typeface="Calibri" panose="020F0502020204030204" pitchFamily="34" charset="0"/>
                <a:cs typeface="Times New Roman" panose="02020603050405020304" pitchFamily="18" charset="0"/>
              </a:rPr>
              <a:t> Cost Burdened Households:</a:t>
            </a:r>
          </a:p>
          <a:p>
            <a:pPr algn="ctr"/>
            <a:r>
              <a:rPr lang="en-US" sz="2200" b="1" dirty="0">
                <a:solidFill>
                  <a:schemeClr val="bg1"/>
                </a:solidFill>
                <a:latin typeface="Gill Sans MT" panose="020B0502020104020203"/>
                <a:ea typeface="Calibri" panose="020F0502020204030204" pitchFamily="34" charset="0"/>
                <a:cs typeface="Times New Roman" panose="02020603050405020304" pitchFamily="18" charset="0"/>
              </a:rPr>
              <a:t>Renter – 13,627</a:t>
            </a:r>
          </a:p>
          <a:p>
            <a:pPr algn="ctr"/>
            <a:r>
              <a:rPr lang="en-US" sz="2200" b="1" dirty="0">
                <a:solidFill>
                  <a:schemeClr val="bg1"/>
                </a:solidFill>
                <a:latin typeface="Gill Sans MT" panose="020B0502020104020203"/>
                <a:ea typeface="Calibri" panose="020F0502020204030204" pitchFamily="34" charset="0"/>
                <a:cs typeface="Times New Roman" panose="02020603050405020304" pitchFamily="18" charset="0"/>
              </a:rPr>
              <a:t>Owner – 12,652</a:t>
            </a:r>
          </a:p>
          <a:p>
            <a:pPr algn="ctr"/>
            <a:endParaRPr lang="en-US" sz="1200" dirty="0">
              <a:solidFill>
                <a:schemeClr val="bg1"/>
              </a:solidFill>
            </a:endParaRPr>
          </a:p>
        </p:txBody>
      </p:sp>
      <p:sp>
        <p:nvSpPr>
          <p:cNvPr id="6" name="TextBox 5">
            <a:extLst>
              <a:ext uri="{FF2B5EF4-FFF2-40B4-BE49-F238E27FC236}">
                <a16:creationId xmlns:a16="http://schemas.microsoft.com/office/drawing/2014/main" id="{5CBD4453-AC85-9574-37FB-89AE1CA4DF80}"/>
              </a:ext>
            </a:extLst>
          </p:cNvPr>
          <p:cNvSpPr txBox="1"/>
          <p:nvPr/>
        </p:nvSpPr>
        <p:spPr>
          <a:xfrm>
            <a:off x="460310" y="1320012"/>
            <a:ext cx="11271379" cy="1107996"/>
          </a:xfrm>
          <a:prstGeom prst="rect">
            <a:avLst/>
          </a:prstGeom>
          <a:noFill/>
        </p:spPr>
        <p:txBody>
          <a:bodyPr wrap="square">
            <a:spAutoFit/>
          </a:bodyPr>
          <a:lstStyle/>
          <a:p>
            <a:pPr algn="ctr"/>
            <a:r>
              <a:rPr lang="en-US" sz="2150" b="1" kern="0" dirty="0">
                <a:solidFill>
                  <a:srgbClr val="FF0000"/>
                </a:solidFill>
                <a:effectLst/>
                <a:latin typeface="+mj-lt"/>
                <a:ea typeface="Calibri" panose="020F0502020204030204" pitchFamily="34" charset="0"/>
              </a:rPr>
              <a:t>Substandard = </a:t>
            </a:r>
            <a:r>
              <a:rPr lang="en-US" sz="2150" kern="0" dirty="0">
                <a:solidFill>
                  <a:srgbClr val="FF0000"/>
                </a:solidFill>
                <a:effectLst/>
                <a:latin typeface="+mj-lt"/>
                <a:ea typeface="Calibri" panose="020F0502020204030204" pitchFamily="34" charset="0"/>
              </a:rPr>
              <a:t>Housing that is Overcrowded or Lacks Complete Plumbing</a:t>
            </a:r>
            <a:endParaRPr lang="en-US" sz="2150" b="1" kern="0" dirty="0">
              <a:solidFill>
                <a:srgbClr val="FF0000"/>
              </a:solidFill>
              <a:effectLst/>
              <a:latin typeface="+mj-lt"/>
              <a:ea typeface="Calibri" panose="020F0502020204030204" pitchFamily="34" charset="0"/>
            </a:endParaRPr>
          </a:p>
          <a:p>
            <a:pPr algn="ctr"/>
            <a:r>
              <a:rPr lang="en-US" sz="2150" b="1" kern="0" dirty="0">
                <a:solidFill>
                  <a:srgbClr val="FF0000"/>
                </a:solidFill>
                <a:effectLst/>
                <a:latin typeface="+mj-lt"/>
                <a:ea typeface="Calibri" panose="020F0502020204030204" pitchFamily="34" charset="0"/>
              </a:rPr>
              <a:t>Housing Cost Burdened </a:t>
            </a:r>
            <a:r>
              <a:rPr lang="en-US" sz="2150" b="1" kern="0" dirty="0">
                <a:solidFill>
                  <a:srgbClr val="FF0000"/>
                </a:solidFill>
                <a:latin typeface="+mj-lt"/>
                <a:ea typeface="Calibri" panose="020F0502020204030204" pitchFamily="34" charset="0"/>
              </a:rPr>
              <a:t>= </a:t>
            </a:r>
            <a:r>
              <a:rPr lang="en-US" sz="2150" kern="0" dirty="0">
                <a:solidFill>
                  <a:srgbClr val="FF0000"/>
                </a:solidFill>
                <a:effectLst/>
                <a:latin typeface="+mj-lt"/>
                <a:ea typeface="Calibri" panose="020F0502020204030204" pitchFamily="34" charset="0"/>
              </a:rPr>
              <a:t>Paying Over 30% of Income Toward Housing</a:t>
            </a:r>
          </a:p>
          <a:p>
            <a:pPr algn="ctr"/>
            <a:r>
              <a:rPr lang="en-US" sz="2150" b="1" kern="0" dirty="0">
                <a:solidFill>
                  <a:srgbClr val="FF0000"/>
                </a:solidFill>
                <a:effectLst/>
                <a:latin typeface="+mj-lt"/>
                <a:ea typeface="Calibri" panose="020F0502020204030204" pitchFamily="34" charset="0"/>
              </a:rPr>
              <a:t>Severe Housing Cost Burdened </a:t>
            </a:r>
            <a:r>
              <a:rPr lang="en-US" sz="2150" b="1" kern="0" dirty="0">
                <a:solidFill>
                  <a:srgbClr val="FF0000"/>
                </a:solidFill>
                <a:latin typeface="+mj-lt"/>
                <a:ea typeface="Calibri" panose="020F0502020204030204" pitchFamily="34" charset="0"/>
              </a:rPr>
              <a:t>= </a:t>
            </a:r>
            <a:r>
              <a:rPr lang="en-US" sz="2150" kern="0" dirty="0">
                <a:solidFill>
                  <a:srgbClr val="FF0000"/>
                </a:solidFill>
                <a:effectLst/>
                <a:latin typeface="+mj-lt"/>
                <a:ea typeface="Calibri" panose="020F0502020204030204" pitchFamily="34" charset="0"/>
              </a:rPr>
              <a:t>Paying Over 50% of Income Toward Housing</a:t>
            </a:r>
          </a:p>
        </p:txBody>
      </p:sp>
      <p:sp>
        <p:nvSpPr>
          <p:cNvPr id="5" name="TextBox 4">
            <a:extLst>
              <a:ext uri="{FF2B5EF4-FFF2-40B4-BE49-F238E27FC236}">
                <a16:creationId xmlns:a16="http://schemas.microsoft.com/office/drawing/2014/main" id="{E4CDE57A-3AE2-0323-DC1B-97189BFF583B}"/>
              </a:ext>
            </a:extLst>
          </p:cNvPr>
          <p:cNvSpPr txBox="1"/>
          <p:nvPr/>
        </p:nvSpPr>
        <p:spPr>
          <a:xfrm>
            <a:off x="7646799" y="2497964"/>
            <a:ext cx="4084890" cy="1169551"/>
          </a:xfrm>
          <a:prstGeom prst="rect">
            <a:avLst/>
          </a:prstGeom>
          <a:solidFill>
            <a:srgbClr val="00B0F0"/>
          </a:solidFill>
        </p:spPr>
        <p:txBody>
          <a:bodyPr wrap="square">
            <a:spAutoFit/>
          </a:bodyPr>
          <a:lstStyle>
            <a:defPPr>
              <a:defRPr lang="en-US"/>
            </a:defPPr>
            <a:lvl1pPr algn="ctr">
              <a:defRPr sz="2200" b="1">
                <a:solidFill>
                  <a:schemeClr val="accent1"/>
                </a:solidFill>
                <a:latin typeface="Gill Sans MT" panose="020B0502020104020203"/>
                <a:ea typeface="Calibri" panose="020F0502020204030204" pitchFamily="34" charset="0"/>
                <a:cs typeface="Times New Roman" panose="02020603050405020304" pitchFamily="18" charset="0"/>
              </a:defRPr>
            </a:lvl1pPr>
          </a:lstStyle>
          <a:p>
            <a:endParaRPr lang="en-US" sz="1200" dirty="0">
              <a:solidFill>
                <a:schemeClr val="bg1"/>
              </a:solidFill>
            </a:endParaRPr>
          </a:p>
          <a:p>
            <a:r>
              <a:rPr lang="en-US" sz="2300" dirty="0">
                <a:solidFill>
                  <a:schemeClr val="bg1"/>
                </a:solidFill>
              </a:rPr>
              <a:t>Over 5,500 households live in substandard housing.</a:t>
            </a:r>
          </a:p>
          <a:p>
            <a:endParaRPr lang="en-US" sz="1200" dirty="0">
              <a:solidFill>
                <a:schemeClr val="bg1"/>
              </a:solidFill>
            </a:endParaRPr>
          </a:p>
        </p:txBody>
      </p:sp>
      <p:graphicFrame>
        <p:nvGraphicFramePr>
          <p:cNvPr id="10" name="Chart 9">
            <a:extLst>
              <a:ext uri="{FF2B5EF4-FFF2-40B4-BE49-F238E27FC236}">
                <a16:creationId xmlns:a16="http://schemas.microsoft.com/office/drawing/2014/main" id="{529B6C8A-F1AB-52C1-D153-B5CB56DF7669}"/>
              </a:ext>
            </a:extLst>
          </p:cNvPr>
          <p:cNvGraphicFramePr/>
          <p:nvPr>
            <p:extLst>
              <p:ext uri="{D42A27DB-BD31-4B8C-83A1-F6EECF244321}">
                <p14:modId xmlns:p14="http://schemas.microsoft.com/office/powerpoint/2010/main" val="4203631336"/>
              </p:ext>
            </p:extLst>
          </p:nvPr>
        </p:nvGraphicFramePr>
        <p:xfrm>
          <a:off x="460310" y="2497964"/>
          <a:ext cx="7041321" cy="41605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753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84BA1-8E45-9C53-E439-1404BBCECFF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FBC18C8-3D2C-AD14-599C-7FD146CDF330}"/>
              </a:ext>
            </a:extLst>
          </p:cNvPr>
          <p:cNvSpPr txBox="1">
            <a:spLocks/>
          </p:cNvSpPr>
          <p:nvPr/>
        </p:nvSpPr>
        <p:spPr>
          <a:xfrm>
            <a:off x="460310" y="573307"/>
            <a:ext cx="11271379" cy="746705"/>
          </a:xfrm>
          <a:prstGeom prst="rect">
            <a:avLst/>
          </a:prstGeom>
          <a:solidFill>
            <a:schemeClr val="accent1">
              <a:lumMod val="75000"/>
            </a:schemeClr>
          </a:solidFill>
        </p:spPr>
        <p:txBody>
          <a:bodyPr anchor="b">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spcAft>
                <a:spcPts val="600"/>
              </a:spcAft>
            </a:pPr>
            <a:r>
              <a:rPr lang="en-US" sz="2400" cap="none">
                <a:solidFill>
                  <a:schemeClr val="bg1"/>
                </a:solidFill>
              </a:rPr>
              <a:t>Substandard Housing by Submarket</a:t>
            </a:r>
            <a:endParaRPr lang="en-US" sz="2400" cap="none" dirty="0">
              <a:solidFill>
                <a:schemeClr val="bg1"/>
              </a:solidFill>
            </a:endParaRPr>
          </a:p>
        </p:txBody>
      </p:sp>
      <p:sp>
        <p:nvSpPr>
          <p:cNvPr id="4" name="TextBox 3">
            <a:extLst>
              <a:ext uri="{FF2B5EF4-FFF2-40B4-BE49-F238E27FC236}">
                <a16:creationId xmlns:a16="http://schemas.microsoft.com/office/drawing/2014/main" id="{3710D0E7-CC45-2E7B-4484-DAFC2D770874}"/>
              </a:ext>
            </a:extLst>
          </p:cNvPr>
          <p:cNvSpPr txBox="1"/>
          <p:nvPr/>
        </p:nvSpPr>
        <p:spPr>
          <a:xfrm>
            <a:off x="363507" y="5679688"/>
            <a:ext cx="3708259" cy="276999"/>
          </a:xfrm>
          <a:prstGeom prst="rect">
            <a:avLst/>
          </a:prstGeom>
          <a:noFill/>
        </p:spPr>
        <p:txBody>
          <a:bodyPr wrap="none" rtlCol="0">
            <a:spAutoFit/>
          </a:bodyPr>
          <a:lstStyle/>
          <a:p>
            <a:r>
              <a:rPr lang="en-US" sz="1200" dirty="0"/>
              <a:t>Source: ACS 2018-2022; ESRI; Bowen National Research </a:t>
            </a:r>
          </a:p>
        </p:txBody>
      </p:sp>
      <p:graphicFrame>
        <p:nvGraphicFramePr>
          <p:cNvPr id="5" name="Table 4">
            <a:extLst>
              <a:ext uri="{FF2B5EF4-FFF2-40B4-BE49-F238E27FC236}">
                <a16:creationId xmlns:a16="http://schemas.microsoft.com/office/drawing/2014/main" id="{5D0100D9-6F7E-C513-40A0-B1A2B4B76F8B}"/>
              </a:ext>
            </a:extLst>
          </p:cNvPr>
          <p:cNvGraphicFramePr>
            <a:graphicFrameLocks noGrp="1"/>
          </p:cNvGraphicFramePr>
          <p:nvPr>
            <p:extLst>
              <p:ext uri="{D42A27DB-BD31-4B8C-83A1-F6EECF244321}">
                <p14:modId xmlns:p14="http://schemas.microsoft.com/office/powerpoint/2010/main" val="3325404900"/>
              </p:ext>
            </p:extLst>
          </p:nvPr>
        </p:nvGraphicFramePr>
        <p:xfrm>
          <a:off x="380411" y="2692647"/>
          <a:ext cx="11271375" cy="3151568"/>
        </p:xfrm>
        <a:graphic>
          <a:graphicData uri="http://schemas.openxmlformats.org/drawingml/2006/table">
            <a:tbl>
              <a:tblPr firstRow="1" firstCol="1" bandRow="1"/>
              <a:tblGrid>
                <a:gridCol w="1079173">
                  <a:extLst>
                    <a:ext uri="{9D8B030D-6E8A-4147-A177-3AD203B41FA5}">
                      <a16:colId xmlns:a16="http://schemas.microsoft.com/office/drawing/2014/main" val="4157784285"/>
                    </a:ext>
                  </a:extLst>
                </a:gridCol>
                <a:gridCol w="839358">
                  <a:extLst>
                    <a:ext uri="{9D8B030D-6E8A-4147-A177-3AD203B41FA5}">
                      <a16:colId xmlns:a16="http://schemas.microsoft.com/office/drawing/2014/main" val="968070808"/>
                    </a:ext>
                  </a:extLst>
                </a:gridCol>
                <a:gridCol w="899311">
                  <a:extLst>
                    <a:ext uri="{9D8B030D-6E8A-4147-A177-3AD203B41FA5}">
                      <a16:colId xmlns:a16="http://schemas.microsoft.com/office/drawing/2014/main" val="3715879815"/>
                    </a:ext>
                  </a:extLst>
                </a:gridCol>
                <a:gridCol w="899311">
                  <a:extLst>
                    <a:ext uri="{9D8B030D-6E8A-4147-A177-3AD203B41FA5}">
                      <a16:colId xmlns:a16="http://schemas.microsoft.com/office/drawing/2014/main" val="3714529310"/>
                    </a:ext>
                  </a:extLst>
                </a:gridCol>
                <a:gridCol w="839358">
                  <a:extLst>
                    <a:ext uri="{9D8B030D-6E8A-4147-A177-3AD203B41FA5}">
                      <a16:colId xmlns:a16="http://schemas.microsoft.com/office/drawing/2014/main" val="710541819"/>
                    </a:ext>
                  </a:extLst>
                </a:gridCol>
                <a:gridCol w="839358">
                  <a:extLst>
                    <a:ext uri="{9D8B030D-6E8A-4147-A177-3AD203B41FA5}">
                      <a16:colId xmlns:a16="http://schemas.microsoft.com/office/drawing/2014/main" val="2368878309"/>
                    </a:ext>
                  </a:extLst>
                </a:gridCol>
                <a:gridCol w="839358">
                  <a:extLst>
                    <a:ext uri="{9D8B030D-6E8A-4147-A177-3AD203B41FA5}">
                      <a16:colId xmlns:a16="http://schemas.microsoft.com/office/drawing/2014/main" val="2547444665"/>
                    </a:ext>
                  </a:extLst>
                </a:gridCol>
                <a:gridCol w="839358">
                  <a:extLst>
                    <a:ext uri="{9D8B030D-6E8A-4147-A177-3AD203B41FA5}">
                      <a16:colId xmlns:a16="http://schemas.microsoft.com/office/drawing/2014/main" val="1479086257"/>
                    </a:ext>
                  </a:extLst>
                </a:gridCol>
                <a:gridCol w="839358">
                  <a:extLst>
                    <a:ext uri="{9D8B030D-6E8A-4147-A177-3AD203B41FA5}">
                      <a16:colId xmlns:a16="http://schemas.microsoft.com/office/drawing/2014/main" val="2809432359"/>
                    </a:ext>
                  </a:extLst>
                </a:gridCol>
                <a:gridCol w="839358">
                  <a:extLst>
                    <a:ext uri="{9D8B030D-6E8A-4147-A177-3AD203B41FA5}">
                      <a16:colId xmlns:a16="http://schemas.microsoft.com/office/drawing/2014/main" val="3326934082"/>
                    </a:ext>
                  </a:extLst>
                </a:gridCol>
                <a:gridCol w="839358">
                  <a:extLst>
                    <a:ext uri="{9D8B030D-6E8A-4147-A177-3AD203B41FA5}">
                      <a16:colId xmlns:a16="http://schemas.microsoft.com/office/drawing/2014/main" val="3125624532"/>
                    </a:ext>
                  </a:extLst>
                </a:gridCol>
                <a:gridCol w="839358">
                  <a:extLst>
                    <a:ext uri="{9D8B030D-6E8A-4147-A177-3AD203B41FA5}">
                      <a16:colId xmlns:a16="http://schemas.microsoft.com/office/drawing/2014/main" val="601999966"/>
                    </a:ext>
                  </a:extLst>
                </a:gridCol>
                <a:gridCol w="839358">
                  <a:extLst>
                    <a:ext uri="{9D8B030D-6E8A-4147-A177-3AD203B41FA5}">
                      <a16:colId xmlns:a16="http://schemas.microsoft.com/office/drawing/2014/main" val="3865312815"/>
                    </a:ext>
                  </a:extLst>
                </a:gridCol>
              </a:tblGrid>
              <a:tr h="225112">
                <a:tc rowSpan="4">
                  <a:txBody>
                    <a:bodyPr/>
                    <a:lstStyle/>
                    <a:p>
                      <a:endParaRPr lang="en-US" sz="1400" dirty="0">
                        <a:effectLst/>
                        <a:latin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12">
                  <a:txBody>
                    <a:bodyPr/>
                    <a:lstStyle/>
                    <a:p>
                      <a:pPr marL="0" marR="0" algn="ctr">
                        <a:buNone/>
                      </a:pPr>
                      <a:r>
                        <a:rPr lang="en-US" sz="1400" b="1" kern="0" dirty="0">
                          <a:solidFill>
                            <a:srgbClr val="FFFFFF"/>
                          </a:solidFill>
                          <a:effectLst/>
                          <a:latin typeface="Times New Roman" panose="02020603050405020304" pitchFamily="18" charset="0"/>
                          <a:ea typeface="Times New Roman" panose="02020603050405020304" pitchFamily="18" charset="0"/>
                        </a:rPr>
                        <a:t>Housing Age and Conditions (2024)</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4878107"/>
                  </a:ext>
                </a:extLst>
              </a:tr>
              <a:tr h="225112">
                <a:tc vMerge="1">
                  <a:txBody>
                    <a:bodyPr/>
                    <a:lstStyle/>
                    <a:p>
                      <a:endParaRPr lang="en-US"/>
                    </a:p>
                  </a:txBody>
                  <a:tcPr/>
                </a:tc>
                <a:tc gridSpan="4">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Pre-1970 Product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Overcrowded</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Incomplete Plumbing or Kitchen</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313030"/>
                  </a:ext>
                </a:extLst>
              </a:tr>
              <a:tr h="225112">
                <a:tc v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Renter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Owner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Renter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Owner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Renter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tc gridSpan="2">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Owner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hMerge="1">
                  <a:txBody>
                    <a:bodyPr/>
                    <a:lstStyle/>
                    <a:p>
                      <a:endParaRPr lang="en-US"/>
                    </a:p>
                  </a:txBody>
                  <a:tcPr/>
                </a:tc>
                <a:extLst>
                  <a:ext uri="{0D108BD9-81ED-4DB2-BD59-A6C34878D82A}">
                    <a16:rowId xmlns:a16="http://schemas.microsoft.com/office/drawing/2014/main" val="846661277"/>
                  </a:ext>
                </a:extLst>
              </a:tr>
              <a:tr h="225112">
                <a:tc vMerge="1">
                  <a:txBody>
                    <a:bodyPr/>
                    <a:lstStyle/>
                    <a:p>
                      <a:endParaRPr lang="en-US"/>
                    </a:p>
                  </a:txBody>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Number</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tc>
                  <a:txBody>
                    <a:bodyPr/>
                    <a:lstStyle/>
                    <a:p>
                      <a:pPr marL="0" marR="0" algn="ctr">
                        <a:buNone/>
                      </a:pPr>
                      <a:r>
                        <a:rPr lang="en-US" sz="1400" b="1" kern="0">
                          <a:solidFill>
                            <a:srgbClr val="FFFFFF"/>
                          </a:solidFill>
                          <a:effectLst/>
                          <a:latin typeface="Times New Roman" panose="02020603050405020304" pitchFamily="18" charset="0"/>
                          <a:ea typeface="Times New Roman" panose="02020603050405020304" pitchFamily="18" charset="0"/>
                        </a:rPr>
                        <a:t>Percent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5597D"/>
                    </a:solidFill>
                  </a:tcPr>
                </a:tc>
                <a:extLst>
                  <a:ext uri="{0D108BD9-81ED-4DB2-BD59-A6C34878D82A}">
                    <a16:rowId xmlns:a16="http://schemas.microsoft.com/office/drawing/2014/main" val="1438475178"/>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Arenac</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362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37.4%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DD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1,972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35.6%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D7B2"/>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9FA"/>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118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12.2%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E3C9"/>
                    </a:solidFill>
                  </a:tcPr>
                </a:tc>
                <a:extLst>
                  <a:ext uri="{0D108BD9-81ED-4DB2-BD59-A6C34878D82A}">
                    <a16:rowId xmlns:a16="http://schemas.microsoft.com/office/drawing/2014/main" val="2665515625"/>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Bay</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5,756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54.9%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20,542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59.5%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85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78E"/>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259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182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E7D2"/>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271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extLst>
                  <a:ext uri="{0D108BD9-81ED-4DB2-BD59-A6C34878D82A}">
                    <a16:rowId xmlns:a16="http://schemas.microsoft.com/office/drawing/2014/main" val="4271720820"/>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Clare</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590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27.8%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BCE9D"/>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3,786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35.7%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8B3"/>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102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185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9B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1F4"/>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7D9"/>
                    </a:solidFill>
                  </a:tcPr>
                </a:tc>
                <a:extLst>
                  <a:ext uri="{0D108BD9-81ED-4DB2-BD59-A6C34878D82A}">
                    <a16:rowId xmlns:a16="http://schemas.microsoft.com/office/drawing/2014/main" val="286248701"/>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Gladwin</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619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42.1%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2,855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29.8%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8C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236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92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1C3"/>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421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915944462"/>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Gratiot</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1,391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41.9%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BFE"/>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6,577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57.8%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9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BFE"/>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FD1"/>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CDE"/>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8C68D"/>
                    </a:solidFill>
                  </a:tcPr>
                </a:tc>
                <a:extLst>
                  <a:ext uri="{0D108BD9-81ED-4DB2-BD59-A6C34878D82A}">
                    <a16:rowId xmlns:a16="http://schemas.microsoft.com/office/drawing/2014/main" val="2098145014"/>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Isabella</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2,169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22.8%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5,663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36.0%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D9B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158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9FA"/>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3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224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211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E7"/>
                    </a:solidFill>
                  </a:tcPr>
                </a:tc>
                <a:extLst>
                  <a:ext uri="{0D108BD9-81ED-4DB2-BD59-A6C34878D82A}">
                    <a16:rowId xmlns:a16="http://schemas.microsoft.com/office/drawing/2014/main" val="1409554968"/>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Midland</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2,952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39.7%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4E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10,761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39.7%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EADA"/>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163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5E8"/>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285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DE0"/>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65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148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3CA"/>
                    </a:solidFill>
                  </a:tcPr>
                </a:tc>
                <a:extLst>
                  <a:ext uri="{0D108BD9-81ED-4DB2-BD59-A6C34878D82A}">
                    <a16:rowId xmlns:a16="http://schemas.microsoft.com/office/drawing/2014/main" val="3161561768"/>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Saginaw</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10,235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48.2%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6B9"/>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31,093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54.6%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799"/>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314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FE4"/>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546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DFC1"/>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454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AFB"/>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159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668481981"/>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Region</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24,075</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42.6%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83,249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48.6%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927</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1,944</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1,258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1,456</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0.8%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430471549"/>
                  </a:ext>
                </a:extLst>
              </a:tr>
              <a:tr h="225112">
                <a:tc>
                  <a:txBody>
                    <a:bodyPr/>
                    <a:lstStyle/>
                    <a:p>
                      <a:pPr marL="0" marR="0" algn="ctr">
                        <a:buNone/>
                      </a:pPr>
                      <a:r>
                        <a:rPr lang="en-US" sz="1400" b="1" kern="0">
                          <a:solidFill>
                            <a:srgbClr val="000000"/>
                          </a:solidFill>
                          <a:effectLst/>
                          <a:latin typeface="Times New Roman" panose="02020603050405020304" pitchFamily="18" charset="0"/>
                          <a:ea typeface="Times New Roman" panose="02020603050405020304" pitchFamily="18" charset="0"/>
                        </a:rPr>
                        <a:t>Michigan</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496,850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44.8%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1,392,778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47.3%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31,042</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33,798</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1.1%</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21,323</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a:solidFill>
                            <a:srgbClr val="000000"/>
                          </a:solidFill>
                          <a:effectLst/>
                          <a:latin typeface="Times New Roman" panose="02020603050405020304" pitchFamily="18" charset="0"/>
                          <a:ea typeface="Times New Roman" panose="02020603050405020304" pitchFamily="18" charset="0"/>
                        </a:rPr>
                        <a:t>19,540</a:t>
                      </a:r>
                      <a:endParaRPr lang="en-US" sz="1400" kern="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buNone/>
                      </a:pPr>
                      <a:r>
                        <a:rPr lang="en-US" sz="1400" kern="0" dirty="0">
                          <a:solidFill>
                            <a:srgbClr val="000000"/>
                          </a:solidFill>
                          <a:effectLst/>
                          <a:latin typeface="Times New Roman" panose="02020603050405020304" pitchFamily="18" charset="0"/>
                          <a:ea typeface="Times New Roman" panose="02020603050405020304" pitchFamily="18" charset="0"/>
                        </a:rPr>
                        <a:t>0.7%</a:t>
                      </a:r>
                      <a:endParaRPr lang="en-US" sz="1400" kern="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7991577"/>
                  </a:ext>
                </a:extLst>
              </a:tr>
            </a:tbl>
          </a:graphicData>
        </a:graphic>
      </p:graphicFrame>
      <p:sp>
        <p:nvSpPr>
          <p:cNvPr id="7" name="TextBox 6">
            <a:extLst>
              <a:ext uri="{FF2B5EF4-FFF2-40B4-BE49-F238E27FC236}">
                <a16:creationId xmlns:a16="http://schemas.microsoft.com/office/drawing/2014/main" id="{2A77F34D-18C3-A2DA-9CBF-9C77B54FC86D}"/>
              </a:ext>
            </a:extLst>
          </p:cNvPr>
          <p:cNvSpPr txBox="1"/>
          <p:nvPr/>
        </p:nvSpPr>
        <p:spPr>
          <a:xfrm>
            <a:off x="363507" y="1428383"/>
            <a:ext cx="11464984" cy="1155894"/>
          </a:xfrm>
          <a:prstGeom prst="rect">
            <a:avLst/>
          </a:prstGeom>
          <a:solidFill>
            <a:srgbClr val="39A0ED"/>
          </a:solidFill>
        </p:spPr>
        <p:txBody>
          <a:bodyPr wrap="square">
            <a:spAutoFit/>
          </a:bodyPr>
          <a:lstStyle>
            <a:defPPr>
              <a:defRPr lang="en-US"/>
            </a:defPPr>
            <a:lvl3pPr marL="284163" marR="0" lvl="2" indent="-230188">
              <a:lnSpc>
                <a:spcPct val="107000"/>
              </a:lnSpc>
              <a:spcBef>
                <a:spcPts val="0"/>
              </a:spcBef>
              <a:spcAft>
                <a:spcPts val="0"/>
              </a:spcAft>
              <a:buFont typeface="Arial" panose="020B0604020202020204" pitchFamily="34" charset="0"/>
              <a:buChar char="•"/>
              <a:defRPr sz="2400">
                <a:solidFill>
                  <a:schemeClr val="accent1"/>
                </a:solidFill>
                <a:ea typeface="Calibri" panose="020F0502020204030204" pitchFamily="34" charset="0"/>
                <a:cs typeface="Times New Roman" panose="02020603050405020304" pitchFamily="18" charset="0"/>
              </a:defRPr>
            </a:lvl3pPr>
          </a:lstStyle>
          <a:p>
            <a:pPr lvl="2" algn="just"/>
            <a:r>
              <a:rPr lang="en-US" sz="2200" dirty="0">
                <a:solidFill>
                  <a:schemeClr val="bg1"/>
                </a:solidFill>
              </a:rPr>
              <a:t>The </a:t>
            </a:r>
            <a:r>
              <a:rPr lang="en-US" sz="2200" b="1" dirty="0">
                <a:solidFill>
                  <a:schemeClr val="bg1"/>
                </a:solidFill>
              </a:rPr>
              <a:t>oldest</a:t>
            </a:r>
            <a:r>
              <a:rPr lang="en-US" sz="2200" dirty="0">
                <a:solidFill>
                  <a:schemeClr val="bg1"/>
                </a:solidFill>
              </a:rPr>
              <a:t> housing stock (pre-1970) is within the counties of </a:t>
            </a:r>
            <a:r>
              <a:rPr lang="en-US" sz="2200" b="1" dirty="0">
                <a:solidFill>
                  <a:schemeClr val="bg1"/>
                </a:solidFill>
              </a:rPr>
              <a:t>Bay, Gratiot </a:t>
            </a:r>
            <a:r>
              <a:rPr lang="en-US" sz="2200" dirty="0">
                <a:solidFill>
                  <a:schemeClr val="bg1"/>
                </a:solidFill>
              </a:rPr>
              <a:t>&amp; </a:t>
            </a:r>
            <a:r>
              <a:rPr lang="en-US" sz="2200" b="1" dirty="0">
                <a:solidFill>
                  <a:schemeClr val="bg1"/>
                </a:solidFill>
              </a:rPr>
              <a:t>Saginaw</a:t>
            </a:r>
            <a:r>
              <a:rPr lang="en-US" sz="2200" dirty="0">
                <a:solidFill>
                  <a:schemeClr val="bg1"/>
                </a:solidFill>
              </a:rPr>
              <a:t>.</a:t>
            </a:r>
          </a:p>
          <a:p>
            <a:pPr lvl="2" algn="just"/>
            <a:r>
              <a:rPr lang="en-US" sz="2200" b="1" dirty="0">
                <a:solidFill>
                  <a:schemeClr val="bg1"/>
                </a:solidFill>
              </a:rPr>
              <a:t>Overcrowded </a:t>
            </a:r>
            <a:r>
              <a:rPr lang="en-US" sz="2200" dirty="0">
                <a:solidFill>
                  <a:schemeClr val="bg1"/>
                </a:solidFill>
              </a:rPr>
              <a:t>housing appears to be most common in the counties of </a:t>
            </a:r>
            <a:r>
              <a:rPr lang="en-US" sz="2200" b="1" dirty="0">
                <a:solidFill>
                  <a:schemeClr val="bg1"/>
                </a:solidFill>
              </a:rPr>
              <a:t>Clare</a:t>
            </a:r>
            <a:r>
              <a:rPr lang="en-US" sz="2200" dirty="0">
                <a:solidFill>
                  <a:schemeClr val="bg1"/>
                </a:solidFill>
              </a:rPr>
              <a:t> &amp; </a:t>
            </a:r>
            <a:r>
              <a:rPr lang="en-US" sz="2200" b="1" dirty="0">
                <a:solidFill>
                  <a:schemeClr val="bg1"/>
                </a:solidFill>
              </a:rPr>
              <a:t>Gladwin</a:t>
            </a:r>
            <a:r>
              <a:rPr lang="en-US" sz="2200" dirty="0">
                <a:solidFill>
                  <a:schemeClr val="bg1"/>
                </a:solidFill>
              </a:rPr>
              <a:t>.</a:t>
            </a:r>
          </a:p>
          <a:p>
            <a:pPr lvl="2" algn="just"/>
            <a:r>
              <a:rPr lang="en-US" sz="2200" dirty="0">
                <a:solidFill>
                  <a:schemeClr val="bg1"/>
                </a:solidFill>
              </a:rPr>
              <a:t>Incomplete kitchen and plumbing is most frequent in the counties of </a:t>
            </a:r>
            <a:r>
              <a:rPr lang="en-US" sz="2200" b="1" dirty="0">
                <a:solidFill>
                  <a:schemeClr val="bg1"/>
                </a:solidFill>
              </a:rPr>
              <a:t>Arenac, Clare </a:t>
            </a:r>
            <a:r>
              <a:rPr lang="en-US" sz="2200" dirty="0">
                <a:solidFill>
                  <a:schemeClr val="bg1"/>
                </a:solidFill>
              </a:rPr>
              <a:t>&amp; </a:t>
            </a:r>
            <a:r>
              <a:rPr lang="en-US" sz="2200" b="1" dirty="0">
                <a:solidFill>
                  <a:schemeClr val="bg1"/>
                </a:solidFill>
              </a:rPr>
              <a:t>Isabella</a:t>
            </a:r>
            <a:r>
              <a:rPr lang="en-US" sz="2200" dirty="0">
                <a:solidFill>
                  <a:schemeClr val="bg1"/>
                </a:solidFill>
              </a:rPr>
              <a:t>. </a:t>
            </a:r>
          </a:p>
        </p:txBody>
      </p:sp>
      <p:sp>
        <p:nvSpPr>
          <p:cNvPr id="2" name="Rectangle 1">
            <a:extLst>
              <a:ext uri="{FF2B5EF4-FFF2-40B4-BE49-F238E27FC236}">
                <a16:creationId xmlns:a16="http://schemas.microsoft.com/office/drawing/2014/main" id="{FD01F3D8-A68D-BFEA-9020-9DE5303B6DA7}"/>
              </a:ext>
            </a:extLst>
          </p:cNvPr>
          <p:cNvSpPr/>
          <p:nvPr/>
        </p:nvSpPr>
        <p:spPr>
          <a:xfrm>
            <a:off x="4953000" y="2914649"/>
            <a:ext cx="3295650" cy="2689714"/>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0F5A0F-0A26-938E-629D-59DC6315978C}"/>
              </a:ext>
            </a:extLst>
          </p:cNvPr>
          <p:cNvSpPr/>
          <p:nvPr/>
        </p:nvSpPr>
        <p:spPr>
          <a:xfrm>
            <a:off x="8302393" y="2914648"/>
            <a:ext cx="3295650" cy="2689714"/>
          </a:xfrm>
          <a:prstGeom prst="rect">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2155CF-0E5E-917B-60D5-129230BB4DCF}"/>
              </a:ext>
            </a:extLst>
          </p:cNvPr>
          <p:cNvSpPr/>
          <p:nvPr/>
        </p:nvSpPr>
        <p:spPr>
          <a:xfrm>
            <a:off x="1421295" y="2896074"/>
            <a:ext cx="3477961" cy="2708287"/>
          </a:xfrm>
          <a:prstGeom prst="rect">
            <a:avLst/>
          </a:prstGeom>
          <a:noFill/>
          <a:ln w="66675">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9926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CFD154C8BA91469FF0BE1EB0DED2FB" ma:contentTypeVersion="4" ma:contentTypeDescription="Create a new document." ma:contentTypeScope="" ma:versionID="131d7b26bafa9ac8de3c4646adb8ad5f">
  <xsd:schema xmlns:xsd="http://www.w3.org/2001/XMLSchema" xmlns:xs="http://www.w3.org/2001/XMLSchema" xmlns:p="http://schemas.microsoft.com/office/2006/metadata/properties" xmlns:ns3="30a35805-515a-425f-bee0-9667700b47d3" targetNamespace="http://schemas.microsoft.com/office/2006/metadata/properties" ma:root="true" ma:fieldsID="67ba6cdd65fb94f500c5decfb943b254" ns3:_="">
    <xsd:import namespace="30a35805-515a-425f-bee0-9667700b47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a35805-515a-425f-bee0-9667700b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616906-70C2-4B55-9F14-C952D902B4C3}">
  <ds:schemaRefs>
    <ds:schemaRef ds:uri="http://schemas.openxmlformats.org/package/2006/metadata/core-properties"/>
    <ds:schemaRef ds:uri="http://purl.org/dc/dcmitype/"/>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30a35805-515a-425f-bee0-9667700b47d3"/>
    <ds:schemaRef ds:uri="http://purl.org/dc/terms/"/>
    <ds:schemaRef ds:uri="http://purl.org/dc/elements/1.1/"/>
  </ds:schemaRefs>
</ds:datastoreItem>
</file>

<file path=customXml/itemProps2.xml><?xml version="1.0" encoding="utf-8"?>
<ds:datastoreItem xmlns:ds="http://schemas.openxmlformats.org/officeDocument/2006/customXml" ds:itemID="{A3352FB1-81AF-408B-965F-F0CD882AA228}">
  <ds:schemaRefs>
    <ds:schemaRef ds:uri="http://schemas.microsoft.com/sharepoint/v3/contenttype/forms"/>
  </ds:schemaRefs>
</ds:datastoreItem>
</file>

<file path=customXml/itemProps3.xml><?xml version="1.0" encoding="utf-8"?>
<ds:datastoreItem xmlns:ds="http://schemas.openxmlformats.org/officeDocument/2006/customXml" ds:itemID="{37A2D295-F50C-4AE9-9202-A557C1379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a35805-515a-425f-bee0-9667700b4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41043</TotalTime>
  <Words>4780</Words>
  <Application>Microsoft Office PowerPoint</Application>
  <PresentationFormat>Widescreen</PresentationFormat>
  <Paragraphs>1625</Paragraphs>
  <Slides>31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Gill Sans MT</vt:lpstr>
      <vt:lpstr>Symbol</vt:lpstr>
      <vt:lpstr>Times New Roman</vt:lpstr>
      <vt:lpstr>Wingdings 2</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 Johnson</dc:creator>
  <cp:lastModifiedBy>Bill Ernat</cp:lastModifiedBy>
  <cp:revision>2599</cp:revision>
  <cp:lastPrinted>2025-07-01T18:35:24Z</cp:lastPrinted>
  <dcterms:created xsi:type="dcterms:W3CDTF">2017-11-14T14:39:14Z</dcterms:created>
  <dcterms:modified xsi:type="dcterms:W3CDTF">2025-07-09T12:14:29Z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0x01010032CFD154C8BA91469FF0BE1EB0DED2FB</vt:lpwstr>
  </property>
</Properties>
</file>